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5" r:id="rId5"/>
    <p:sldMasterId id="2147483676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7CE58E0-111D-4618-8159-C4F6A4B3C8FA}">
  <a:tblStyle styleId="{D7CE58E0-111D-4618-8159-C4F6A4B3C8FA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6E8EA"/>
          </a:solidFill>
        </a:fill>
      </a:tcStyle>
    </a:wholeTbl>
    <a:band1H>
      <a:tcTxStyle/>
      <a:tcStyle>
        <a:fill>
          <a:solidFill>
            <a:srgbClr val="CACED3"/>
          </a:solidFill>
        </a:fill>
      </a:tcStyle>
    </a:band1H>
    <a:band2H>
      <a:tcTxStyle/>
    </a:band2H>
    <a:band1V>
      <a:tcTxStyle/>
      <a:tcStyle>
        <a:fill>
          <a:solidFill>
            <a:srgbClr val="CACED3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161ECE6C-CBB2-42FC-A55D-974C653CD949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accent3"/>
          </a:solidFill>
        </a:fill>
      </a:tcStyle>
    </a:wholeTbl>
    <a:band1H>
      <a:tcTxStyle/>
      <a:tcStyle>
        <a:fill>
          <a:solidFill>
            <a:schemeClr val="accent3"/>
          </a:solidFill>
        </a:fill>
      </a:tcStyle>
    </a:band1H>
    <a:band2H>
      <a:tcTxStyle/>
    </a:band2H>
    <a:band1V>
      <a:tcTxStyle/>
      <a:tcStyle>
        <a:fill>
          <a:solidFill>
            <a:schemeClr val="accent3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3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3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3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33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20" Type="http://schemas.openxmlformats.org/officeDocument/2006/relationships/slide" Target="slides/slide13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22" Type="http://schemas.openxmlformats.org/officeDocument/2006/relationships/slide" Target="slides/slide15.xml"/><Relationship Id="rId66" Type="http://schemas.openxmlformats.org/officeDocument/2006/relationships/slide" Target="slides/slide59.xml"/><Relationship Id="rId21" Type="http://schemas.openxmlformats.org/officeDocument/2006/relationships/slide" Target="slides/slide14.xml"/><Relationship Id="rId65" Type="http://schemas.openxmlformats.org/officeDocument/2006/relationships/slide" Target="slides/slide58.xml"/><Relationship Id="rId24" Type="http://schemas.openxmlformats.org/officeDocument/2006/relationships/slide" Target="slides/slide17.xml"/><Relationship Id="rId68" Type="http://schemas.openxmlformats.org/officeDocument/2006/relationships/slide" Target="slides/slide61.xml"/><Relationship Id="rId23" Type="http://schemas.openxmlformats.org/officeDocument/2006/relationships/slide" Target="slides/slide16.xml"/><Relationship Id="rId67" Type="http://schemas.openxmlformats.org/officeDocument/2006/relationships/slide" Target="slides/slide60.xml"/><Relationship Id="rId60" Type="http://schemas.openxmlformats.org/officeDocument/2006/relationships/slide" Target="slides/slide53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15" Type="http://schemas.openxmlformats.org/officeDocument/2006/relationships/slide" Target="slides/slide8.xml"/><Relationship Id="rId59" Type="http://schemas.openxmlformats.org/officeDocument/2006/relationships/slide" Target="slides/slide52.xml"/><Relationship Id="rId14" Type="http://schemas.openxmlformats.org/officeDocument/2006/relationships/slide" Target="slides/slide7.xml"/><Relationship Id="rId58" Type="http://schemas.openxmlformats.org/officeDocument/2006/relationships/slide" Target="slides/slide5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5" name="Google Shape;45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lang="es-419"/>
              <a:t>Programa de la Academia de Redes de Cisco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lang="es-419"/>
              <a:t>Introducción a Redes v7.0 (ITN)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lang="es-419" sz="1200"/>
              <a:t>Módulo 1: Redes hoy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1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25" name="Google Shape;52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1.2 – Componentes de red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1.2.3 – Dispositivos finales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2" name="Google Shape;53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1.2 – Componentes de red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1.2.4 – </a:t>
            </a:r>
            <a:r>
              <a:rPr lang="es-419"/>
              <a:t>Dispositivos de red intermedios</a:t>
            </a:r>
            <a:endParaRPr/>
          </a:p>
        </p:txBody>
      </p:sp>
      <p:sp>
        <p:nvSpPr>
          <p:cNvPr id="533" name="Google Shape;533;p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41" name="Google Shape;54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1.2 – Componentes de red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1.2.5 – </a:t>
            </a:r>
            <a:r>
              <a:rPr lang="es-419"/>
              <a:t>Medios de red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s-419" sz="1200"/>
              <a:t>1.2.6 – Verifique su comprensión - Componentes de red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9" name="Google Shape;54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1.3 – </a:t>
            </a:r>
            <a:r>
              <a:rPr lang="es-419" sz="1200">
                <a:solidFill>
                  <a:srgbClr val="B6DDE7"/>
                </a:solidFill>
              </a:rPr>
              <a:t>Representaciones de red y topologías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5" name="Google Shape;555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1.3 – </a:t>
            </a:r>
            <a:r>
              <a:rPr lang="es-419" sz="1200">
                <a:solidFill>
                  <a:srgbClr val="B6DDE7"/>
                </a:solidFill>
              </a:rPr>
              <a:t>Representaciones de red y topologías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1.3.1 – Representaciones de red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3" name="Google Shape;56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1.3 – </a:t>
            </a:r>
            <a:r>
              <a:rPr lang="es-419" sz="1200">
                <a:solidFill>
                  <a:srgbClr val="B6DDE7"/>
                </a:solidFill>
              </a:rPr>
              <a:t>Representaciones de red y topologías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1.3.2 – Diagramas de topología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s-419" sz="1200"/>
              <a:t>1.3.3 — Compruebe su comprensión — Representación de redes y topologías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1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3" name="Google Shape;57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1.4 – </a:t>
            </a:r>
            <a:r>
              <a:rPr lang="es-419" sz="1200">
                <a:solidFill>
                  <a:srgbClr val="B6DDE7"/>
                </a:solidFill>
              </a:rPr>
              <a:t>Tipos comunes de redes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1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9" name="Google Shape;57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1.4 – </a:t>
            </a:r>
            <a:r>
              <a:rPr lang="es-419" sz="1200">
                <a:solidFill>
                  <a:srgbClr val="B6DDE7"/>
                </a:solidFill>
              </a:rPr>
              <a:t>Tipos comunes de redes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1.4.1 – Redes de muchos tamaños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1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93" name="Google Shape;59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1.4 – </a:t>
            </a:r>
            <a:r>
              <a:rPr lang="es-419" sz="1200">
                <a:solidFill>
                  <a:srgbClr val="B6DDE7"/>
                </a:solidFill>
              </a:rPr>
              <a:t>Tipos comunes de redes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1.4.2 – LANs y WANs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0" name="Google Shape;600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1.4 – </a:t>
            </a:r>
            <a:r>
              <a:rPr lang="es-419" sz="1200">
                <a:solidFill>
                  <a:srgbClr val="B6DDE7"/>
                </a:solidFill>
              </a:rPr>
              <a:t>Tipos comunes de redes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1.4.2 — LAN y WAN (continuación)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1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:notes"/>
          <p:cNvSpPr txBox="1"/>
          <p:nvPr/>
        </p:nvSpPr>
        <p:spPr>
          <a:xfrm>
            <a:off x="5929313" y="8680450"/>
            <a:ext cx="812800" cy="28733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18800" spcFirstLastPara="1" rIns="1880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419"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sz="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63" name="Google Shape;46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lang="es-419" sz="1200"/>
              <a:t>1 – Redes hoy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1.0.2 – ¿Qué aprenderé a hacer en este módulo?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1" name="Google Shape;611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1.4 – </a:t>
            </a:r>
            <a:r>
              <a:rPr lang="es-419" sz="1200">
                <a:solidFill>
                  <a:srgbClr val="B6DDE7"/>
                </a:solidFill>
              </a:rPr>
              <a:t>Tipos comunes de redes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1.4.3 —  Internet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9" name="Google Shape;61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1.4 – </a:t>
            </a:r>
            <a:r>
              <a:rPr lang="es-419" sz="1200">
                <a:solidFill>
                  <a:srgbClr val="B6DDE7"/>
                </a:solidFill>
              </a:rPr>
              <a:t>Tipos comunes de redes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1.4.4 </a:t>
            </a:r>
            <a:r>
              <a:rPr lang="es-419">
                <a:latin typeface="Arial"/>
                <a:ea typeface="Arial"/>
                <a:cs typeface="Arial"/>
                <a:sym typeface="Arial"/>
              </a:rPr>
              <a:t>– Intranets  y Extranets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s-419" sz="1200"/>
              <a:t>1.4.5 – Verifique su comprensión - Tipos comunes de redes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2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7" name="Google Shape;627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1.5 – </a:t>
            </a:r>
            <a:r>
              <a:rPr lang="es-419" sz="1200">
                <a:solidFill>
                  <a:srgbClr val="B6DDE7"/>
                </a:solidFill>
              </a:rPr>
              <a:t>Conexiones de internet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3" name="Google Shape;633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1.5 – </a:t>
            </a:r>
            <a:r>
              <a:rPr lang="es-419" sz="1200">
                <a:solidFill>
                  <a:srgbClr val="B6DDE7"/>
                </a:solidFill>
              </a:rPr>
              <a:t>Conexiones de internet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1.5.1 – Tecnologías de acceso a Internet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1" name="Google Shape;641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1.5 – </a:t>
            </a:r>
            <a:r>
              <a:rPr lang="es-419" sz="1200">
                <a:solidFill>
                  <a:srgbClr val="AEE8FA"/>
                </a:solidFill>
              </a:rPr>
              <a:t>Conexiones de internet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1.5.2 – Conexiones a Internet para oficinas pequeñas y oficinas en el hogar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9" name="Google Shape;649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1.5 – </a:t>
            </a:r>
            <a:r>
              <a:rPr lang="es-419" sz="1200">
                <a:solidFill>
                  <a:srgbClr val="B6DDE7"/>
                </a:solidFill>
              </a:rPr>
              <a:t>Conexiones de internet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1.5.3 – Conexiones a Internet empresariales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8" name="Google Shape;658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1.5 – </a:t>
            </a:r>
            <a:r>
              <a:rPr lang="es-419" sz="1200">
                <a:solidFill>
                  <a:srgbClr val="B6DDE7"/>
                </a:solidFill>
              </a:rPr>
              <a:t>Conexiones de internet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1.5.5 – La red convergente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6" name="Google Shape;666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1.5 – </a:t>
            </a:r>
            <a:r>
              <a:rPr lang="es-419" sz="1200">
                <a:solidFill>
                  <a:srgbClr val="B6DDE7"/>
                </a:solidFill>
              </a:rPr>
              <a:t>Conexiones de internet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1.5.5 — La red convergente (Cont.)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2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4" name="Google Shape;674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1.5 – </a:t>
            </a:r>
            <a:r>
              <a:rPr lang="es-419" sz="1200">
                <a:solidFill>
                  <a:srgbClr val="B6DDE7"/>
                </a:solidFill>
              </a:rPr>
              <a:t>Conexiones de internet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1.5.5 – </a:t>
            </a:r>
            <a:r>
              <a:rPr lang="es-419"/>
              <a:t>Video - Descargue e instale Packet Tracer</a:t>
            </a:r>
            <a:endParaRPr/>
          </a:p>
        </p:txBody>
      </p:sp>
      <p:sp>
        <p:nvSpPr>
          <p:cNvPr id="675" name="Google Shape;675;p2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1" name="Google Shape;681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1.5 – </a:t>
            </a:r>
            <a:r>
              <a:rPr lang="es-419" sz="1200">
                <a:solidFill>
                  <a:srgbClr val="B6DDE7"/>
                </a:solidFill>
              </a:rPr>
              <a:t>Conexiones de internet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1.5.6 — </a:t>
            </a:r>
            <a:r>
              <a:rPr lang="es-419"/>
              <a:t>Vídeo — Introducción a Cisco Packet Tracer</a:t>
            </a:r>
            <a:endParaRPr/>
          </a:p>
        </p:txBody>
      </p:sp>
      <p:sp>
        <p:nvSpPr>
          <p:cNvPr id="682" name="Google Shape;682;p2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0" name="Google Shape;47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lang="es-419" sz="1200"/>
              <a:t>1 – Redes hoy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lang="es-419" sz="1200"/>
              <a:t>1.1 – Las redes afectan nuestras vidas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8" name="Google Shape;688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1.5 – </a:t>
            </a:r>
            <a:r>
              <a:rPr lang="es-419" sz="1200">
                <a:solidFill>
                  <a:srgbClr val="B6DDE7"/>
                </a:solidFill>
              </a:rPr>
              <a:t>Conexiones de internet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1.5.7 – </a:t>
            </a:r>
            <a:r>
              <a:rPr lang="es-419"/>
              <a:t>Packet Tracer – Representación de red</a:t>
            </a:r>
            <a:endParaRPr/>
          </a:p>
        </p:txBody>
      </p:sp>
      <p:sp>
        <p:nvSpPr>
          <p:cNvPr id="689" name="Google Shape;689;p3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5" name="Google Shape;695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1.6 – </a:t>
            </a:r>
            <a:r>
              <a:rPr lang="es-419" sz="1200">
                <a:solidFill>
                  <a:srgbClr val="B6DDE7"/>
                </a:solidFill>
              </a:rPr>
              <a:t>Redes confiables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3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1" name="Google Shape;701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1.6 – </a:t>
            </a:r>
            <a:r>
              <a:rPr lang="es-419" sz="1200">
                <a:solidFill>
                  <a:srgbClr val="B6DDE7"/>
                </a:solidFill>
              </a:rPr>
              <a:t>Redes confiables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1.6.1 – Red de arquitectura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3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9" name="Google Shape;709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1.6 – </a:t>
            </a:r>
            <a:r>
              <a:rPr lang="es-419" sz="1200">
                <a:solidFill>
                  <a:srgbClr val="B6DDE7"/>
                </a:solidFill>
              </a:rPr>
              <a:t>Redes confiables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1.6.2 –  Tolerancia a fallos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7" name="Google Shape;717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1.6 – </a:t>
            </a:r>
            <a:r>
              <a:rPr lang="es-419" sz="1200">
                <a:solidFill>
                  <a:srgbClr val="B6DDE7"/>
                </a:solidFill>
              </a:rPr>
              <a:t>Redes confiables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1.6.3 – Escalabilidad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3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5" name="Google Shape;725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1.6 – </a:t>
            </a:r>
            <a:r>
              <a:rPr lang="es-419" sz="1200">
                <a:solidFill>
                  <a:srgbClr val="B6DDE7"/>
                </a:solidFill>
              </a:rPr>
              <a:t>Redes confiables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1.6.4 – Calidad de servicio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3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3" name="Google Shape;733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1.6 – </a:t>
            </a:r>
            <a:r>
              <a:rPr lang="es-419" sz="1200">
                <a:solidFill>
                  <a:srgbClr val="B6DDE7"/>
                </a:solidFill>
              </a:rPr>
              <a:t>Redes confiables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1.6.5 — Seguridad de la red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s-419" sz="1200"/>
              <a:t>1.6.6 — Compruebe su comprensión — Redes fiables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3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1" name="Google Shape;741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1.7 – </a:t>
            </a:r>
            <a:r>
              <a:rPr lang="es-419" sz="1200">
                <a:solidFill>
                  <a:srgbClr val="B6DDE7"/>
                </a:solidFill>
              </a:rPr>
              <a:t>Tendencias de red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3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7" name="Google Shape;747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1.7 – </a:t>
            </a:r>
            <a:r>
              <a:rPr lang="es-419" sz="1200">
                <a:solidFill>
                  <a:srgbClr val="B6DDE7"/>
                </a:solidFill>
              </a:rPr>
              <a:t>Tendencias de red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1.7.1 — Tendenciasrecientes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3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5" name="Google Shape;755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1.7 – </a:t>
            </a:r>
            <a:r>
              <a:rPr lang="es-419" sz="1200">
                <a:solidFill>
                  <a:srgbClr val="B6DDE7"/>
                </a:solidFill>
              </a:rPr>
              <a:t>Tendencias de red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1.7.2 – Bring Your Own Device (BYOD)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3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77" name="Google Shape;47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1.1 – Las redes afectan nuestras vidas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1.1.1 — </a:t>
            </a:r>
            <a:r>
              <a:rPr lang="es-419"/>
              <a:t>Las redes nos conectan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3" name="Google Shape;763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1.7 – </a:t>
            </a:r>
            <a:r>
              <a:rPr lang="es-419" sz="1200">
                <a:solidFill>
                  <a:srgbClr val="B6DDE7"/>
                </a:solidFill>
              </a:rPr>
              <a:t>Tendencias de red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1.7.3 – Colaboración en línea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4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1" name="Google Shape;771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1.7 – </a:t>
            </a:r>
            <a:r>
              <a:rPr lang="es-419" sz="1200">
                <a:solidFill>
                  <a:srgbClr val="B6DDE7"/>
                </a:solidFill>
              </a:rPr>
              <a:t>Tendencias de red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1.7.4 – Comunicación por video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4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8" name="Google Shape;778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1.7 – </a:t>
            </a:r>
            <a:r>
              <a:rPr lang="es-419" sz="1200">
                <a:solidFill>
                  <a:srgbClr val="B6DDE7"/>
                </a:solidFill>
              </a:rPr>
              <a:t>Tendencias de red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1.7.5 — </a:t>
            </a:r>
            <a:r>
              <a:rPr lang="es-419"/>
              <a:t>Vídeo — Cisco WebEx para Reuniones</a:t>
            </a:r>
            <a:endParaRPr/>
          </a:p>
        </p:txBody>
      </p:sp>
      <p:sp>
        <p:nvSpPr>
          <p:cNvPr id="779" name="Google Shape;779;p4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5" name="Google Shape;785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1.7 – </a:t>
            </a:r>
            <a:r>
              <a:rPr lang="es-419" sz="1200">
                <a:solidFill>
                  <a:srgbClr val="B6DDE7"/>
                </a:solidFill>
              </a:rPr>
              <a:t>Tendencias de red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1.7.6 – Computación en la nube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4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2" name="Google Shape;792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1.7 – </a:t>
            </a:r>
            <a:r>
              <a:rPr lang="es-419" sz="1200">
                <a:solidFill>
                  <a:srgbClr val="B6DDE7"/>
                </a:solidFill>
              </a:rPr>
              <a:t>Tendencias de red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1.7.6 — Computación en la nube (cont.)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4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9" name="Google Shape;799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1.7 – </a:t>
            </a:r>
            <a:r>
              <a:rPr lang="es-419" sz="1200">
                <a:solidFill>
                  <a:srgbClr val="B6DDE7"/>
                </a:solidFill>
              </a:rPr>
              <a:t>Tendencias de red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1.7.7 – Tecnología  Tendencias en el hogar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4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7" name="Google Shape;807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1.7 – </a:t>
            </a:r>
            <a:r>
              <a:rPr lang="es-419" sz="1200">
                <a:solidFill>
                  <a:srgbClr val="B6DDE7"/>
                </a:solidFill>
              </a:rPr>
              <a:t>Tendencias de red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1.7.8 – Redes por línea eléctrica</a:t>
            </a:r>
            <a:endParaRPr/>
          </a:p>
        </p:txBody>
      </p:sp>
      <p:sp>
        <p:nvSpPr>
          <p:cNvPr id="808" name="Google Shape;808;p4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5" name="Google Shape;815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1.7 – </a:t>
            </a:r>
            <a:r>
              <a:rPr lang="es-419" sz="1200">
                <a:solidFill>
                  <a:srgbClr val="B6DDE7"/>
                </a:solidFill>
              </a:rPr>
              <a:t>Tendencias de red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1.7.9 – Banda ancha inalámbrica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s-419" sz="1200"/>
              <a:t>1.7.10 – Verifique su comprensión - Tendencias de red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816" name="Google Shape;816;p4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3" name="Google Shape;823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1.8 — </a:t>
            </a:r>
            <a:r>
              <a:rPr lang="es-419" sz="1200">
                <a:solidFill>
                  <a:srgbClr val="B6DDE7"/>
                </a:solidFill>
              </a:rPr>
              <a:t>Seguridad de la red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4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9" name="Google Shape;829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1.8 — </a:t>
            </a:r>
            <a:r>
              <a:rPr lang="es-419" sz="1200">
                <a:solidFill>
                  <a:srgbClr val="B6DDE7"/>
                </a:solidFill>
              </a:rPr>
              <a:t>Seguridad de la red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1.8.1 – Amenazas de seguridad</a:t>
            </a:r>
            <a:endParaRPr/>
          </a:p>
        </p:txBody>
      </p:sp>
      <p:sp>
        <p:nvSpPr>
          <p:cNvPr id="830" name="Google Shape;830;p4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84" name="Google Shape;48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1.1 – Las redes afectan nuestras vidas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1.1.2 – </a:t>
            </a:r>
            <a:r>
              <a:rPr lang="es-419"/>
              <a:t>Video: la experiencia de aprendizaje de Cisco Networking Academy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7" name="Google Shape;837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1.8 — </a:t>
            </a:r>
            <a:r>
              <a:rPr lang="es-419" sz="1200">
                <a:solidFill>
                  <a:srgbClr val="B6DDE7"/>
                </a:solidFill>
              </a:rPr>
              <a:t>Seguridad de la red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1.8.1 – Amenazas de seguridad (Cont.)</a:t>
            </a:r>
            <a:endParaRPr/>
          </a:p>
        </p:txBody>
      </p:sp>
      <p:sp>
        <p:nvSpPr>
          <p:cNvPr id="838" name="Google Shape;838;p5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5" name="Google Shape;845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1.8 — </a:t>
            </a:r>
            <a:r>
              <a:rPr lang="es-419" sz="1200">
                <a:solidFill>
                  <a:srgbClr val="B6DDE7"/>
                </a:solidFill>
              </a:rPr>
              <a:t>Seguridad de la red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1.8.2 – Soluciones de seguridad</a:t>
            </a:r>
            <a:endParaRPr/>
          </a:p>
        </p:txBody>
      </p:sp>
      <p:sp>
        <p:nvSpPr>
          <p:cNvPr id="846" name="Google Shape;846;p5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3" name="Google Shape;853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1.8 — </a:t>
            </a:r>
            <a:r>
              <a:rPr lang="es-419" sz="1200">
                <a:solidFill>
                  <a:srgbClr val="B6DDE7"/>
                </a:solidFill>
              </a:rPr>
              <a:t>Seguridad de la red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1.8.2 — Soluciones de seguridad (cont.) 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s-419" sz="1200"/>
              <a:t>1.8.3 – Verifique su comprensión - Seguridad de red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854" name="Google Shape;854;p5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1" name="Google Shape;861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1.9 — </a:t>
            </a:r>
            <a:r>
              <a:rPr lang="es-419" sz="1200">
                <a:solidFill>
                  <a:srgbClr val="B6DDE7"/>
                </a:solidFill>
              </a:rPr>
              <a:t>El profesional de TI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5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7" name="Google Shape;867;p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1.9 — </a:t>
            </a:r>
            <a:r>
              <a:rPr lang="es-419" sz="1200">
                <a:solidFill>
                  <a:srgbClr val="B6DDE7"/>
                </a:solidFill>
              </a:rPr>
              <a:t>El profesional de TI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1.9.1 — CCNA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Diagrama de https://newsroom.cisco.com/press-release-content?type=webcontent&amp;articleId=1993077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868" name="Google Shape;868;p5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5" name="Google Shape;875;p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1.9 — </a:t>
            </a:r>
            <a:r>
              <a:rPr lang="es-419" sz="1200">
                <a:solidFill>
                  <a:srgbClr val="B6DDE7"/>
                </a:solidFill>
              </a:rPr>
              <a:t>El profesional de TI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1.9.2 — </a:t>
            </a:r>
            <a:r>
              <a:rPr lang="es-419"/>
              <a:t>Trabajos de creación de redes</a:t>
            </a:r>
            <a:endParaRPr/>
          </a:p>
        </p:txBody>
      </p:sp>
      <p:sp>
        <p:nvSpPr>
          <p:cNvPr id="876" name="Google Shape;876;p5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3" name="Google Shape;883;p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1.9 — </a:t>
            </a:r>
            <a:r>
              <a:rPr lang="es-419" sz="1200">
                <a:solidFill>
                  <a:srgbClr val="B6DDE7"/>
                </a:solidFill>
              </a:rPr>
              <a:t>El profesional de TI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1.9.3 – </a:t>
            </a:r>
            <a:r>
              <a:rPr lang="es-419"/>
              <a:t>Lab – Investigación de oportunidades de trabajo en redes y TI </a:t>
            </a:r>
            <a:endParaRPr/>
          </a:p>
        </p:txBody>
      </p:sp>
      <p:sp>
        <p:nvSpPr>
          <p:cNvPr id="884" name="Google Shape;884;p5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0" name="Google Shape;890;p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1.10 – </a:t>
            </a:r>
            <a:r>
              <a:rPr lang="es-419">
                <a:solidFill>
                  <a:srgbClr val="B6DDE7"/>
                </a:solidFill>
              </a:rPr>
              <a:t>Módulo de Práctica y Prueba </a:t>
            </a:r>
            <a:endParaRPr/>
          </a:p>
        </p:txBody>
      </p:sp>
      <p:sp>
        <p:nvSpPr>
          <p:cNvPr id="891" name="Google Shape;891;p5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6" name="Google Shape;896;p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1.10 – </a:t>
            </a:r>
            <a:r>
              <a:rPr lang="es-419">
                <a:solidFill>
                  <a:srgbClr val="B6DDE7"/>
                </a:solidFill>
              </a:rPr>
              <a:t>Módulo de Práctica y Prueba 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1.10.1 – </a:t>
            </a:r>
            <a:r>
              <a:rPr lang="es-419"/>
              <a:t>¿Qué aprendí en este módulo?</a:t>
            </a:r>
            <a:endParaRPr/>
          </a:p>
        </p:txBody>
      </p:sp>
      <p:sp>
        <p:nvSpPr>
          <p:cNvPr id="897" name="Google Shape;897;p5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3" name="Google Shape;903;p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1.10 – </a:t>
            </a:r>
            <a:r>
              <a:rPr lang="es-419">
                <a:solidFill>
                  <a:srgbClr val="B6DDE7"/>
                </a:solidFill>
              </a:rPr>
              <a:t>Módulo de Práctica y Prueba 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1.10.1 – </a:t>
            </a:r>
            <a:r>
              <a:rPr lang="es-419"/>
              <a:t>¿Qué aprendí en este módulo? (continuación)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s-419"/>
              <a:t>1.10.2 </a:t>
            </a:r>
            <a:r>
              <a:rPr lang="es-419" sz="1200"/>
              <a:t>– Prueba de módulo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904" name="Google Shape;904;p5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3" name="Google Shape;49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1.1 – Las redes afectan nuestras vidas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1.1.3 Sin límites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6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0" name="Google Shape;910;p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11" name="Google Shape;911;p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Nuevos términos y comandos</a:t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7" name="Google Shape;917;p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0" name="Google Shape;50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1.2 – Componentes de red</a:t>
            </a:r>
            <a:endParaRPr/>
          </a:p>
        </p:txBody>
      </p:sp>
      <p:sp>
        <p:nvSpPr>
          <p:cNvPr id="501" name="Google Shape;501;p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7" name="Google Shape;50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1.2 – Componentes de red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1.2.1— Roles de host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16" name="Google Shape;51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– Redes hoy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1.2 – Componentes de red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1.2.2 – Punto a Punto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-animated gradient" showMasterSp="0">
  <p:cSld name="3_Title Slide-animated gradient">
    <p:bg>
      <p:bgPr>
        <a:solidFill>
          <a:schemeClr val="accent5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2"/>
          <p:cNvSpPr txBox="1"/>
          <p:nvPr>
            <p:ph idx="1" type="subTitle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lvl="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080"/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98989A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98989A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98989A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600"/>
              </a:spcBef>
              <a:spcAft>
                <a:spcPts val="0"/>
              </a:spcAft>
              <a:buClr>
                <a:srgbClr val="98989A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600"/>
              </a:spcBef>
              <a:spcAft>
                <a:spcPts val="0"/>
              </a:spcAft>
              <a:buClr>
                <a:srgbClr val="98989A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300"/>
              </a:spcBef>
              <a:spcAft>
                <a:spcPts val="0"/>
              </a:spcAft>
              <a:buClr>
                <a:srgbClr val="98989A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300"/>
              </a:spcBef>
              <a:spcAft>
                <a:spcPts val="0"/>
              </a:spcAft>
              <a:buClr>
                <a:srgbClr val="98989A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2"/>
          <p:cNvSpPr txBox="1"/>
          <p:nvPr>
            <p:ph idx="2" type="body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080"/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2"/>
          <p:cNvSpPr txBox="1"/>
          <p:nvPr>
            <p:ph idx="3" type="body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080"/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Google Shape;33;p2"/>
          <p:cNvSpPr txBox="1"/>
          <p:nvPr>
            <p:ph idx="4" type="body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2"/>
          <p:cNvSpPr txBox="1"/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C6F4"/>
              </a:buClr>
              <a:buSzPts val="3600"/>
              <a:buFont typeface="Arial"/>
              <a:buNone/>
              <a:defRPr b="0" i="0" sz="3600">
                <a:solidFill>
                  <a:srgbClr val="38C6F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5" name="Google Shape;35;p2"/>
          <p:cNvGrpSpPr/>
          <p:nvPr/>
        </p:nvGrpSpPr>
        <p:grpSpPr>
          <a:xfrm>
            <a:off x="492125" y="395288"/>
            <a:ext cx="796924" cy="423863"/>
            <a:chOff x="310" y="249"/>
            <a:chExt cx="502" cy="267"/>
          </a:xfrm>
        </p:grpSpPr>
        <p:sp>
          <p:nvSpPr>
            <p:cNvPr id="36" name="Google Shape;36;p2"/>
            <p:cNvSpPr/>
            <p:nvPr/>
          </p:nvSpPr>
          <p:spPr>
            <a:xfrm>
              <a:off x="452" y="426"/>
              <a:ext cx="22" cy="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85" y="425"/>
              <a:ext cx="66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55" y="425"/>
              <a:ext cx="67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75" y="425"/>
              <a:ext cx="91" cy="91"/>
            </a:xfrm>
            <a:custGeom>
              <a:rect b="b" l="l" r="r" t="t"/>
              <a:pathLst>
                <a:path extrusionOk="0" h="69" w="70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03" y="425"/>
              <a:ext cx="60" cy="91"/>
            </a:xfrm>
            <a:custGeom>
              <a:rect b="b" l="l" r="r" t="t"/>
              <a:pathLst>
                <a:path extrusionOk="0" h="69" w="46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1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7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3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9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5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1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7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73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9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fade thruBlk="1"/>
  </p:transition>
  <p:extLst>
    <p:ext uri="{DCECCB84-F9BA-43D5-87BE-67443E8EF086}">
      <p15:sldGuideLst>
        <p15:guide id="1" orient="horz" pos="228">
          <p15:clr>
            <a:srgbClr val="FBAE40"/>
          </p15:clr>
        </p15:guide>
        <p15:guide id="2" pos="360">
          <p15:clr>
            <a:srgbClr val="FBAE40"/>
          </p15:clr>
        </p15:guide>
        <p15:guide id="3" orient="horz" pos="518">
          <p15:clr>
            <a:srgbClr val="FBAE40"/>
          </p15:clr>
        </p15:guide>
        <p15:guide id="4" pos="812">
          <p15:clr>
            <a:srgbClr val="FBAE40"/>
          </p15:clr>
        </p15:guide>
        <p15:guide id="5" pos="31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ircled_Bullets">
  <p:cSld name="5_Circled_Bullets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"/>
          <p:cNvSpPr txBox="1"/>
          <p:nvPr>
            <p:ph type="title"/>
          </p:nvPr>
        </p:nvSpPr>
        <p:spPr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11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1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1"/>
          <p:cNvSpPr txBox="1"/>
          <p:nvPr>
            <p:ph idx="1" type="body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5" name="Google Shape;155;p11"/>
          <p:cNvSpPr txBox="1"/>
          <p:nvPr>
            <p:ph idx="2" type="body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11"/>
          <p:cNvSpPr txBox="1"/>
          <p:nvPr>
            <p:ph idx="3" type="body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1"/>
          <p:cNvSpPr txBox="1"/>
          <p:nvPr>
            <p:ph idx="4" type="body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1"/>
          <p:cNvSpPr txBox="1"/>
          <p:nvPr>
            <p:ph idx="5" type="body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11"/>
          <p:cNvSpPr txBox="1"/>
          <p:nvPr>
            <p:ph idx="6" type="body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11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11"/>
          <p:cNvSpPr txBox="1"/>
          <p:nvPr>
            <p:ph idx="7" type="body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11"/>
          <p:cNvSpPr txBox="1"/>
          <p:nvPr>
            <p:ph idx="8" type="body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11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11"/>
          <p:cNvSpPr txBox="1"/>
          <p:nvPr>
            <p:ph idx="9" type="body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11"/>
          <p:cNvSpPr txBox="1"/>
          <p:nvPr>
            <p:ph idx="13" type="body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 spd="slow"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ircled_Bullets">
  <p:cSld name="6_Circled_Bullets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"/>
          <p:cNvSpPr txBox="1"/>
          <p:nvPr>
            <p:ph type="title"/>
          </p:nvPr>
        </p:nvSpPr>
        <p:spPr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4C69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12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12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2"/>
          <p:cNvSpPr txBox="1"/>
          <p:nvPr>
            <p:ph idx="1" type="body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004C6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12"/>
          <p:cNvSpPr txBox="1"/>
          <p:nvPr>
            <p:ph idx="2" type="body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004C6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" name="Google Shape;173;p12"/>
          <p:cNvSpPr txBox="1"/>
          <p:nvPr>
            <p:ph idx="3" type="body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004C6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12"/>
          <p:cNvSpPr txBox="1"/>
          <p:nvPr>
            <p:ph idx="4" type="body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5" name="Google Shape;175;p12"/>
          <p:cNvSpPr txBox="1"/>
          <p:nvPr>
            <p:ph idx="5" type="body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" name="Google Shape;176;p12"/>
          <p:cNvSpPr txBox="1"/>
          <p:nvPr>
            <p:ph idx="6" type="body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12"/>
          <p:cNvSpPr txBox="1"/>
          <p:nvPr>
            <p:ph idx="7" type="body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004C6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9" name="Google Shape;179;p12"/>
          <p:cNvSpPr txBox="1"/>
          <p:nvPr>
            <p:ph idx="8" type="body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0" name="Google Shape;180;p12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84E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2"/>
          <p:cNvSpPr txBox="1"/>
          <p:nvPr>
            <p:ph idx="9" type="body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004C6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" name="Google Shape;182;p12"/>
          <p:cNvSpPr txBox="1"/>
          <p:nvPr>
            <p:ph idx="13" type="body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12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12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12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12"/>
          <p:cNvSpPr txBox="1"/>
          <p:nvPr>
            <p:ph idx="14" type="body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004C6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7" name="Google Shape;187;p12"/>
          <p:cNvSpPr txBox="1"/>
          <p:nvPr>
            <p:ph idx="15" type="body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004C6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8" name="Google Shape;188;p12"/>
          <p:cNvSpPr txBox="1"/>
          <p:nvPr>
            <p:ph idx="16" type="body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004C6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12"/>
          <p:cNvSpPr txBox="1"/>
          <p:nvPr>
            <p:ph idx="17" type="body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" name="Google Shape;190;p12"/>
          <p:cNvSpPr txBox="1"/>
          <p:nvPr>
            <p:ph idx="18" type="body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" name="Google Shape;191;p12"/>
          <p:cNvSpPr txBox="1"/>
          <p:nvPr>
            <p:ph idx="19" type="body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12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12"/>
          <p:cNvSpPr txBox="1"/>
          <p:nvPr>
            <p:ph idx="20" type="body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004C6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12"/>
          <p:cNvSpPr txBox="1"/>
          <p:nvPr>
            <p:ph idx="21" type="body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12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rgbClr val="00384E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2"/>
          <p:cNvSpPr txBox="1"/>
          <p:nvPr>
            <p:ph idx="22" type="body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004C6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" name="Google Shape;197;p12"/>
          <p:cNvSpPr txBox="1"/>
          <p:nvPr>
            <p:ph idx="23" type="body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 spd="slow">
    <p:fade thruBlk="1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" showMasterSp="0">
  <p:cSld name="Closing Slide">
    <p:bg>
      <p:bgPr>
        <a:solidFill>
          <a:schemeClr val="accent5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0" name="Google Shape;200;p13"/>
          <p:cNvGrpSpPr/>
          <p:nvPr/>
        </p:nvGrpSpPr>
        <p:grpSpPr>
          <a:xfrm>
            <a:off x="3746294" y="2129856"/>
            <a:ext cx="1617944" cy="860542"/>
            <a:chOff x="310" y="249"/>
            <a:chExt cx="502" cy="267"/>
          </a:xfrm>
        </p:grpSpPr>
        <p:sp>
          <p:nvSpPr>
            <p:cNvPr id="201" name="Google Shape;201;p13"/>
            <p:cNvSpPr/>
            <p:nvPr/>
          </p:nvSpPr>
          <p:spPr>
            <a:xfrm>
              <a:off x="452" y="426"/>
              <a:ext cx="22" cy="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585" y="425"/>
              <a:ext cx="66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3"/>
            <p:cNvSpPr/>
            <p:nvPr/>
          </p:nvSpPr>
          <p:spPr>
            <a:xfrm>
              <a:off x="355" y="425"/>
              <a:ext cx="67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3"/>
            <p:cNvSpPr/>
            <p:nvPr/>
          </p:nvSpPr>
          <p:spPr>
            <a:xfrm>
              <a:off x="675" y="425"/>
              <a:ext cx="91" cy="91"/>
            </a:xfrm>
            <a:custGeom>
              <a:rect b="b" l="l" r="r" t="t"/>
              <a:pathLst>
                <a:path extrusionOk="0" h="69" w="70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13"/>
            <p:cNvSpPr/>
            <p:nvPr/>
          </p:nvSpPr>
          <p:spPr>
            <a:xfrm>
              <a:off x="503" y="425"/>
              <a:ext cx="60" cy="91"/>
            </a:xfrm>
            <a:custGeom>
              <a:rect b="b" l="l" r="r" t="t"/>
              <a:pathLst>
                <a:path extrusionOk="0" h="69" w="46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13"/>
            <p:cNvSpPr/>
            <p:nvPr/>
          </p:nvSpPr>
          <p:spPr>
            <a:xfrm>
              <a:off x="31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13"/>
            <p:cNvSpPr/>
            <p:nvPr/>
          </p:nvSpPr>
          <p:spPr>
            <a:xfrm>
              <a:off x="37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3"/>
            <p:cNvSpPr/>
            <p:nvPr/>
          </p:nvSpPr>
          <p:spPr>
            <a:xfrm>
              <a:off x="43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13"/>
            <p:cNvSpPr/>
            <p:nvPr/>
          </p:nvSpPr>
          <p:spPr>
            <a:xfrm>
              <a:off x="49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13"/>
            <p:cNvSpPr/>
            <p:nvPr/>
          </p:nvSpPr>
          <p:spPr>
            <a:xfrm>
              <a:off x="55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13"/>
            <p:cNvSpPr/>
            <p:nvPr/>
          </p:nvSpPr>
          <p:spPr>
            <a:xfrm>
              <a:off x="61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13"/>
            <p:cNvSpPr/>
            <p:nvPr/>
          </p:nvSpPr>
          <p:spPr>
            <a:xfrm>
              <a:off x="67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13"/>
            <p:cNvSpPr/>
            <p:nvPr/>
          </p:nvSpPr>
          <p:spPr>
            <a:xfrm>
              <a:off x="73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13"/>
            <p:cNvSpPr/>
            <p:nvPr/>
          </p:nvSpPr>
          <p:spPr>
            <a:xfrm>
              <a:off x="79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fade thruBlk="1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losing Slide" showMasterSp="0">
  <p:cSld name="3_Closing Slide">
    <p:bg>
      <p:bgPr>
        <a:solidFill>
          <a:schemeClr val="accent5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oogle Shape;216;p14"/>
          <p:cNvGrpSpPr/>
          <p:nvPr/>
        </p:nvGrpSpPr>
        <p:grpSpPr>
          <a:xfrm>
            <a:off x="3746294" y="2129856"/>
            <a:ext cx="1617944" cy="860542"/>
            <a:chOff x="310" y="249"/>
            <a:chExt cx="502" cy="267"/>
          </a:xfrm>
        </p:grpSpPr>
        <p:sp>
          <p:nvSpPr>
            <p:cNvPr id="217" name="Google Shape;217;p14"/>
            <p:cNvSpPr/>
            <p:nvPr/>
          </p:nvSpPr>
          <p:spPr>
            <a:xfrm>
              <a:off x="452" y="426"/>
              <a:ext cx="22" cy="88"/>
            </a:xfrm>
            <a:prstGeom prst="rect">
              <a:avLst/>
            </a:pr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14"/>
            <p:cNvSpPr/>
            <p:nvPr/>
          </p:nvSpPr>
          <p:spPr>
            <a:xfrm>
              <a:off x="585" y="425"/>
              <a:ext cx="66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14"/>
            <p:cNvSpPr/>
            <p:nvPr/>
          </p:nvSpPr>
          <p:spPr>
            <a:xfrm>
              <a:off x="355" y="425"/>
              <a:ext cx="67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14"/>
            <p:cNvSpPr/>
            <p:nvPr/>
          </p:nvSpPr>
          <p:spPr>
            <a:xfrm>
              <a:off x="675" y="425"/>
              <a:ext cx="91" cy="91"/>
            </a:xfrm>
            <a:custGeom>
              <a:rect b="b" l="l" r="r" t="t"/>
              <a:pathLst>
                <a:path extrusionOk="0" h="69" w="70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14"/>
            <p:cNvSpPr/>
            <p:nvPr/>
          </p:nvSpPr>
          <p:spPr>
            <a:xfrm>
              <a:off x="503" y="425"/>
              <a:ext cx="60" cy="91"/>
            </a:xfrm>
            <a:custGeom>
              <a:rect b="b" l="l" r="r" t="t"/>
              <a:pathLst>
                <a:path extrusionOk="0" h="69" w="46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14"/>
            <p:cNvSpPr/>
            <p:nvPr/>
          </p:nvSpPr>
          <p:spPr>
            <a:xfrm>
              <a:off x="31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4"/>
            <p:cNvSpPr/>
            <p:nvPr/>
          </p:nvSpPr>
          <p:spPr>
            <a:xfrm>
              <a:off x="37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14"/>
            <p:cNvSpPr/>
            <p:nvPr/>
          </p:nvSpPr>
          <p:spPr>
            <a:xfrm>
              <a:off x="43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14"/>
            <p:cNvSpPr/>
            <p:nvPr/>
          </p:nvSpPr>
          <p:spPr>
            <a:xfrm>
              <a:off x="49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14"/>
            <p:cNvSpPr/>
            <p:nvPr/>
          </p:nvSpPr>
          <p:spPr>
            <a:xfrm>
              <a:off x="55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14"/>
            <p:cNvSpPr/>
            <p:nvPr/>
          </p:nvSpPr>
          <p:spPr>
            <a:xfrm>
              <a:off x="61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14"/>
            <p:cNvSpPr/>
            <p:nvPr/>
          </p:nvSpPr>
          <p:spPr>
            <a:xfrm>
              <a:off x="67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73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79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fade thruBlk="1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5"/>
          <p:cNvSpPr txBox="1"/>
          <p:nvPr>
            <p:ph type="title"/>
          </p:nvPr>
        </p:nvSpPr>
        <p:spPr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-animated gradient" showMasterSp="0">
  <p:cSld name="3_Title Slide-animated gradient">
    <p:bg>
      <p:bgPr>
        <a:solidFill>
          <a:schemeClr val="accent5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17"/>
          <p:cNvSpPr txBox="1"/>
          <p:nvPr>
            <p:ph idx="1" type="subTitle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lvl="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080"/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98989A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98989A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98989A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600"/>
              </a:spcBef>
              <a:spcAft>
                <a:spcPts val="0"/>
              </a:spcAft>
              <a:buClr>
                <a:srgbClr val="98989A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600"/>
              </a:spcBef>
              <a:spcAft>
                <a:spcPts val="0"/>
              </a:spcAft>
              <a:buClr>
                <a:srgbClr val="98989A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300"/>
              </a:spcBef>
              <a:spcAft>
                <a:spcPts val="0"/>
              </a:spcAft>
              <a:buClr>
                <a:srgbClr val="98989A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300"/>
              </a:spcBef>
              <a:spcAft>
                <a:spcPts val="0"/>
              </a:spcAft>
              <a:buClr>
                <a:srgbClr val="98989A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5" name="Google Shape;255;p17"/>
          <p:cNvSpPr txBox="1"/>
          <p:nvPr>
            <p:ph idx="2" type="body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080"/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" name="Google Shape;256;p17"/>
          <p:cNvSpPr txBox="1"/>
          <p:nvPr>
            <p:ph idx="3" type="body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080"/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17"/>
          <p:cNvSpPr txBox="1"/>
          <p:nvPr>
            <p:ph idx="4" type="body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" name="Google Shape;258;p17"/>
          <p:cNvSpPr txBox="1"/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C6F4"/>
              </a:buClr>
              <a:buSzPts val="3600"/>
              <a:buFont typeface="Arial"/>
              <a:buNone/>
              <a:defRPr b="0" i="0" sz="3600">
                <a:solidFill>
                  <a:srgbClr val="38C6F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59" name="Google Shape;259;p17"/>
          <p:cNvGrpSpPr/>
          <p:nvPr/>
        </p:nvGrpSpPr>
        <p:grpSpPr>
          <a:xfrm>
            <a:off x="492125" y="395288"/>
            <a:ext cx="796924" cy="423863"/>
            <a:chOff x="310" y="249"/>
            <a:chExt cx="502" cy="267"/>
          </a:xfrm>
        </p:grpSpPr>
        <p:sp>
          <p:nvSpPr>
            <p:cNvPr id="260" name="Google Shape;260;p17"/>
            <p:cNvSpPr/>
            <p:nvPr/>
          </p:nvSpPr>
          <p:spPr>
            <a:xfrm>
              <a:off x="452" y="426"/>
              <a:ext cx="22" cy="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17"/>
            <p:cNvSpPr/>
            <p:nvPr/>
          </p:nvSpPr>
          <p:spPr>
            <a:xfrm>
              <a:off x="585" y="425"/>
              <a:ext cx="66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17"/>
            <p:cNvSpPr/>
            <p:nvPr/>
          </p:nvSpPr>
          <p:spPr>
            <a:xfrm>
              <a:off x="355" y="425"/>
              <a:ext cx="67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17"/>
            <p:cNvSpPr/>
            <p:nvPr/>
          </p:nvSpPr>
          <p:spPr>
            <a:xfrm>
              <a:off x="675" y="425"/>
              <a:ext cx="91" cy="91"/>
            </a:xfrm>
            <a:custGeom>
              <a:rect b="b" l="l" r="r" t="t"/>
              <a:pathLst>
                <a:path extrusionOk="0" h="69" w="70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17"/>
            <p:cNvSpPr/>
            <p:nvPr/>
          </p:nvSpPr>
          <p:spPr>
            <a:xfrm>
              <a:off x="503" y="425"/>
              <a:ext cx="60" cy="91"/>
            </a:xfrm>
            <a:custGeom>
              <a:rect b="b" l="l" r="r" t="t"/>
              <a:pathLst>
                <a:path extrusionOk="0" h="69" w="46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17"/>
            <p:cNvSpPr/>
            <p:nvPr/>
          </p:nvSpPr>
          <p:spPr>
            <a:xfrm>
              <a:off x="31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17"/>
            <p:cNvSpPr/>
            <p:nvPr/>
          </p:nvSpPr>
          <p:spPr>
            <a:xfrm>
              <a:off x="37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17"/>
            <p:cNvSpPr/>
            <p:nvPr/>
          </p:nvSpPr>
          <p:spPr>
            <a:xfrm>
              <a:off x="43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17"/>
            <p:cNvSpPr/>
            <p:nvPr/>
          </p:nvSpPr>
          <p:spPr>
            <a:xfrm>
              <a:off x="49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17"/>
            <p:cNvSpPr/>
            <p:nvPr/>
          </p:nvSpPr>
          <p:spPr>
            <a:xfrm>
              <a:off x="55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17"/>
            <p:cNvSpPr/>
            <p:nvPr/>
          </p:nvSpPr>
          <p:spPr>
            <a:xfrm>
              <a:off x="61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17"/>
            <p:cNvSpPr/>
            <p:nvPr/>
          </p:nvSpPr>
          <p:spPr>
            <a:xfrm>
              <a:off x="67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17"/>
            <p:cNvSpPr/>
            <p:nvPr/>
          </p:nvSpPr>
          <p:spPr>
            <a:xfrm>
              <a:off x="73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17"/>
            <p:cNvSpPr/>
            <p:nvPr/>
          </p:nvSpPr>
          <p:spPr>
            <a:xfrm>
              <a:off x="79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fade thruBlk="1"/>
  </p:transition>
  <p:extLst>
    <p:ext uri="{DCECCB84-F9BA-43D5-87BE-67443E8EF086}">
      <p15:sldGuideLst>
        <p15:guide id="1" orient="horz" pos="228">
          <p15:clr>
            <a:srgbClr val="FBAE40"/>
          </p15:clr>
        </p15:guide>
        <p15:guide id="2" pos="360">
          <p15:clr>
            <a:srgbClr val="FBAE40"/>
          </p15:clr>
        </p15:guide>
        <p15:guide id="3" orient="horz" pos="518">
          <p15:clr>
            <a:srgbClr val="FBAE40"/>
          </p15:clr>
        </p15:guide>
        <p15:guide id="4" pos="812">
          <p15:clr>
            <a:srgbClr val="FBAE40"/>
          </p15:clr>
        </p15:guide>
        <p15:guide id="5" pos="31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Title Slide-animated gradient" showMasterSp="0">
  <p:cSld name="5_Title Slide-animated gradient">
    <p:bg>
      <p:bgPr>
        <a:solidFill>
          <a:schemeClr val="accent5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8"/>
          <p:cNvSpPr txBox="1"/>
          <p:nvPr>
            <p:ph idx="1" type="subTitle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lvl="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080"/>
              <a:buFont typeface="Arial"/>
              <a:buNone/>
              <a:defRPr b="0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98989A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98989A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98989A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600"/>
              </a:spcBef>
              <a:spcAft>
                <a:spcPts val="0"/>
              </a:spcAft>
              <a:buClr>
                <a:srgbClr val="98989A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600"/>
              </a:spcBef>
              <a:spcAft>
                <a:spcPts val="0"/>
              </a:spcAft>
              <a:buClr>
                <a:srgbClr val="98989A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300"/>
              </a:spcBef>
              <a:spcAft>
                <a:spcPts val="0"/>
              </a:spcAft>
              <a:buClr>
                <a:srgbClr val="98989A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300"/>
              </a:spcBef>
              <a:spcAft>
                <a:spcPts val="0"/>
              </a:spcAft>
              <a:buClr>
                <a:srgbClr val="98989A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6" name="Google Shape;276;p18"/>
          <p:cNvSpPr txBox="1"/>
          <p:nvPr>
            <p:ph idx="2" type="body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080"/>
              <a:buFont typeface="Arial"/>
              <a:buNone/>
              <a:defRPr b="0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7" name="Google Shape;277;p18"/>
          <p:cNvSpPr txBox="1"/>
          <p:nvPr>
            <p:ph idx="3" type="body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080"/>
              <a:buFont typeface="Arial"/>
              <a:buNone/>
              <a:defRPr b="0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278" name="Google Shape;278;p18"/>
          <p:cNvGrpSpPr/>
          <p:nvPr/>
        </p:nvGrpSpPr>
        <p:grpSpPr>
          <a:xfrm>
            <a:off x="492125" y="395288"/>
            <a:ext cx="796924" cy="423863"/>
            <a:chOff x="310" y="249"/>
            <a:chExt cx="502" cy="267"/>
          </a:xfrm>
        </p:grpSpPr>
        <p:sp>
          <p:nvSpPr>
            <p:cNvPr id="279" name="Google Shape;279;p18"/>
            <p:cNvSpPr/>
            <p:nvPr/>
          </p:nvSpPr>
          <p:spPr>
            <a:xfrm>
              <a:off x="452" y="426"/>
              <a:ext cx="22" cy="88"/>
            </a:xfrm>
            <a:prstGeom prst="rect">
              <a:avLst/>
            </a:pr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18"/>
            <p:cNvSpPr/>
            <p:nvPr/>
          </p:nvSpPr>
          <p:spPr>
            <a:xfrm>
              <a:off x="585" y="425"/>
              <a:ext cx="66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18"/>
            <p:cNvSpPr/>
            <p:nvPr/>
          </p:nvSpPr>
          <p:spPr>
            <a:xfrm>
              <a:off x="355" y="425"/>
              <a:ext cx="67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18"/>
            <p:cNvSpPr/>
            <p:nvPr/>
          </p:nvSpPr>
          <p:spPr>
            <a:xfrm>
              <a:off x="675" y="425"/>
              <a:ext cx="91" cy="91"/>
            </a:xfrm>
            <a:custGeom>
              <a:rect b="b" l="l" r="r" t="t"/>
              <a:pathLst>
                <a:path extrusionOk="0" h="69" w="70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18"/>
            <p:cNvSpPr/>
            <p:nvPr/>
          </p:nvSpPr>
          <p:spPr>
            <a:xfrm>
              <a:off x="503" y="425"/>
              <a:ext cx="60" cy="91"/>
            </a:xfrm>
            <a:custGeom>
              <a:rect b="b" l="l" r="r" t="t"/>
              <a:pathLst>
                <a:path extrusionOk="0" h="69" w="46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18"/>
            <p:cNvSpPr/>
            <p:nvPr/>
          </p:nvSpPr>
          <p:spPr>
            <a:xfrm>
              <a:off x="31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18"/>
            <p:cNvSpPr/>
            <p:nvPr/>
          </p:nvSpPr>
          <p:spPr>
            <a:xfrm>
              <a:off x="37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18"/>
            <p:cNvSpPr/>
            <p:nvPr/>
          </p:nvSpPr>
          <p:spPr>
            <a:xfrm>
              <a:off x="43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18"/>
            <p:cNvSpPr/>
            <p:nvPr/>
          </p:nvSpPr>
          <p:spPr>
            <a:xfrm>
              <a:off x="49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18"/>
            <p:cNvSpPr/>
            <p:nvPr/>
          </p:nvSpPr>
          <p:spPr>
            <a:xfrm>
              <a:off x="55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18"/>
            <p:cNvSpPr/>
            <p:nvPr/>
          </p:nvSpPr>
          <p:spPr>
            <a:xfrm>
              <a:off x="61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18"/>
            <p:cNvSpPr/>
            <p:nvPr/>
          </p:nvSpPr>
          <p:spPr>
            <a:xfrm>
              <a:off x="67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18"/>
            <p:cNvSpPr/>
            <p:nvPr/>
          </p:nvSpPr>
          <p:spPr>
            <a:xfrm>
              <a:off x="73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18"/>
            <p:cNvSpPr/>
            <p:nvPr/>
          </p:nvSpPr>
          <p:spPr>
            <a:xfrm>
              <a:off x="79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3" name="Google Shape;293;p18"/>
          <p:cNvSpPr txBox="1"/>
          <p:nvPr>
            <p:ph idx="4" type="body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4" name="Google Shape;294;p18"/>
          <p:cNvSpPr txBox="1"/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  <a:defRPr b="0" i="0" sz="36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 spd="slow">
    <p:fade thruBlk="1"/>
  </p:transition>
  <p:extLst>
    <p:ext uri="{DCECCB84-F9BA-43D5-87BE-67443E8EF086}">
      <p15:sldGuideLst>
        <p15:guide id="1" orient="horz" pos="228">
          <p15:clr>
            <a:srgbClr val="FBAE40"/>
          </p15:clr>
        </p15:guide>
        <p15:guide id="2" pos="360">
          <p15:clr>
            <a:srgbClr val="FBAE40"/>
          </p15:clr>
        </p15:guide>
        <p15:guide id="3" orient="horz" pos="518">
          <p15:clr>
            <a:srgbClr val="FBAE40"/>
          </p15:clr>
        </p15:guide>
        <p15:guide id="4" pos="812">
          <p15:clr>
            <a:srgbClr val="FBAE40"/>
          </p15:clr>
        </p15:guide>
        <p15:guide id="5" pos="31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Title Slide-animated gradient" showMasterSp="0">
  <p:cSld name="6_Title Slide-animated gradient">
    <p:bg>
      <p:bgPr>
        <a:solidFill>
          <a:schemeClr val="accent5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19"/>
          <p:cNvSpPr txBox="1"/>
          <p:nvPr>
            <p:ph idx="1" type="subTitle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lvl="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080"/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98989A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98989A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98989A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600"/>
              </a:spcBef>
              <a:spcAft>
                <a:spcPts val="0"/>
              </a:spcAft>
              <a:buClr>
                <a:srgbClr val="98989A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600"/>
              </a:spcBef>
              <a:spcAft>
                <a:spcPts val="0"/>
              </a:spcAft>
              <a:buClr>
                <a:srgbClr val="98989A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300"/>
              </a:spcBef>
              <a:spcAft>
                <a:spcPts val="0"/>
              </a:spcAft>
              <a:buClr>
                <a:srgbClr val="98989A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300"/>
              </a:spcBef>
              <a:spcAft>
                <a:spcPts val="0"/>
              </a:spcAft>
              <a:buClr>
                <a:srgbClr val="98989A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" name="Google Shape;298;p19"/>
          <p:cNvSpPr txBox="1"/>
          <p:nvPr>
            <p:ph idx="2" type="body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080"/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19"/>
          <p:cNvSpPr txBox="1"/>
          <p:nvPr>
            <p:ph idx="3" type="body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080"/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300" name="Google Shape;300;p19"/>
          <p:cNvGrpSpPr/>
          <p:nvPr/>
        </p:nvGrpSpPr>
        <p:grpSpPr>
          <a:xfrm>
            <a:off x="492125" y="395288"/>
            <a:ext cx="796924" cy="423863"/>
            <a:chOff x="310" y="249"/>
            <a:chExt cx="502" cy="267"/>
          </a:xfrm>
        </p:grpSpPr>
        <p:sp>
          <p:nvSpPr>
            <p:cNvPr id="301" name="Google Shape;301;p19"/>
            <p:cNvSpPr/>
            <p:nvPr/>
          </p:nvSpPr>
          <p:spPr>
            <a:xfrm>
              <a:off x="452" y="426"/>
              <a:ext cx="22" cy="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19"/>
            <p:cNvSpPr/>
            <p:nvPr/>
          </p:nvSpPr>
          <p:spPr>
            <a:xfrm>
              <a:off x="585" y="425"/>
              <a:ext cx="66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19"/>
            <p:cNvSpPr/>
            <p:nvPr/>
          </p:nvSpPr>
          <p:spPr>
            <a:xfrm>
              <a:off x="355" y="425"/>
              <a:ext cx="67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19"/>
            <p:cNvSpPr/>
            <p:nvPr/>
          </p:nvSpPr>
          <p:spPr>
            <a:xfrm>
              <a:off x="675" y="425"/>
              <a:ext cx="91" cy="91"/>
            </a:xfrm>
            <a:custGeom>
              <a:rect b="b" l="l" r="r" t="t"/>
              <a:pathLst>
                <a:path extrusionOk="0" h="69" w="70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19"/>
            <p:cNvSpPr/>
            <p:nvPr/>
          </p:nvSpPr>
          <p:spPr>
            <a:xfrm>
              <a:off x="503" y="425"/>
              <a:ext cx="60" cy="91"/>
            </a:xfrm>
            <a:custGeom>
              <a:rect b="b" l="l" r="r" t="t"/>
              <a:pathLst>
                <a:path extrusionOk="0" h="69" w="46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19"/>
            <p:cNvSpPr/>
            <p:nvPr/>
          </p:nvSpPr>
          <p:spPr>
            <a:xfrm>
              <a:off x="31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19"/>
            <p:cNvSpPr/>
            <p:nvPr/>
          </p:nvSpPr>
          <p:spPr>
            <a:xfrm>
              <a:off x="37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9"/>
            <p:cNvSpPr/>
            <p:nvPr/>
          </p:nvSpPr>
          <p:spPr>
            <a:xfrm>
              <a:off x="43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9"/>
            <p:cNvSpPr/>
            <p:nvPr/>
          </p:nvSpPr>
          <p:spPr>
            <a:xfrm>
              <a:off x="49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9"/>
            <p:cNvSpPr/>
            <p:nvPr/>
          </p:nvSpPr>
          <p:spPr>
            <a:xfrm>
              <a:off x="55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19"/>
            <p:cNvSpPr/>
            <p:nvPr/>
          </p:nvSpPr>
          <p:spPr>
            <a:xfrm>
              <a:off x="61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19"/>
            <p:cNvSpPr/>
            <p:nvPr/>
          </p:nvSpPr>
          <p:spPr>
            <a:xfrm>
              <a:off x="67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19"/>
            <p:cNvSpPr/>
            <p:nvPr/>
          </p:nvSpPr>
          <p:spPr>
            <a:xfrm>
              <a:off x="73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19"/>
            <p:cNvSpPr/>
            <p:nvPr/>
          </p:nvSpPr>
          <p:spPr>
            <a:xfrm>
              <a:off x="79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5" name="Google Shape;315;p19"/>
          <p:cNvSpPr txBox="1"/>
          <p:nvPr>
            <p:ph idx="4" type="body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6" name="Google Shape;316;p19"/>
          <p:cNvSpPr txBox="1"/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C6F4"/>
              </a:buClr>
              <a:buSzPts val="3600"/>
              <a:buFont typeface="Arial"/>
              <a:buNone/>
              <a:defRPr b="0" i="0" sz="3600">
                <a:solidFill>
                  <a:srgbClr val="38C6F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 spd="slow">
    <p:fade thruBlk="1"/>
  </p:transition>
  <p:extLst>
    <p:ext uri="{DCECCB84-F9BA-43D5-87BE-67443E8EF086}">
      <p15:sldGuideLst>
        <p15:guide id="1" orient="horz" pos="228">
          <p15:clr>
            <a:srgbClr val="FBAE40"/>
          </p15:clr>
        </p15:guide>
        <p15:guide id="2" pos="360">
          <p15:clr>
            <a:srgbClr val="FBAE40"/>
          </p15:clr>
        </p15:guide>
        <p15:guide id="3" orient="horz" pos="518">
          <p15:clr>
            <a:srgbClr val="FBAE40"/>
          </p15:clr>
        </p15:guide>
        <p15:guide id="4" pos="812">
          <p15:clr>
            <a:srgbClr val="FBAE40"/>
          </p15:clr>
        </p15:guide>
        <p15:guide id="5" pos="31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Segue" showMasterSp="0">
  <p:cSld name="3_Segue">
    <p:bg>
      <p:bgPr>
        <a:solidFill>
          <a:schemeClr val="lt1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0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20"/>
          <p:cNvSpPr txBox="1"/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600"/>
              <a:buFont typeface="Arial"/>
              <a:buNone/>
              <a:defRPr b="0" i="0" sz="46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20"/>
          <p:cNvSpPr/>
          <p:nvPr/>
        </p:nvSpPr>
        <p:spPr>
          <a:xfrm>
            <a:off x="8515707" y="4742907"/>
            <a:ext cx="218414" cy="154518"/>
          </a:xfrm>
          <a:prstGeom prst="rect">
            <a:avLst/>
          </a:prstGeom>
          <a:noFill/>
          <a:ln>
            <a:noFill/>
          </a:ln>
        </p:spPr>
        <p:txBody>
          <a:bodyPr anchorCtr="0" anchor="b" bIns="30775" lIns="61575" spcFirstLastPara="1" rIns="61575" wrap="square" tIns="307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z="600">
                <a:solidFill>
                  <a:srgbClr val="076D8E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600">
              <a:solidFill>
                <a:srgbClr val="076D8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20"/>
          <p:cNvSpPr/>
          <p:nvPr/>
        </p:nvSpPr>
        <p:spPr>
          <a:xfrm>
            <a:off x="5867508" y="4741653"/>
            <a:ext cx="2658018" cy="154518"/>
          </a:xfrm>
          <a:prstGeom prst="rect">
            <a:avLst/>
          </a:prstGeom>
          <a:noFill/>
          <a:ln>
            <a:noFill/>
          </a:ln>
        </p:spPr>
        <p:txBody>
          <a:bodyPr anchorCtr="0" anchor="b" bIns="30775" lIns="61575" spcFirstLastPara="1" rIns="61575" wrap="square" tIns="30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600">
                <a:solidFill>
                  <a:srgbClr val="076D8E"/>
                </a:solidFill>
                <a:latin typeface="Arial"/>
                <a:ea typeface="Arial"/>
                <a:cs typeface="Arial"/>
                <a:sym typeface="Arial"/>
              </a:rPr>
              <a:t>© 2016  Cisco and/or its affiliates. All rights reserved.   Cisco Confidential</a:t>
            </a:r>
            <a:endParaRPr/>
          </a:p>
        </p:txBody>
      </p:sp>
      <p:grpSp>
        <p:nvGrpSpPr>
          <p:cNvPr id="322" name="Google Shape;322;p20"/>
          <p:cNvGrpSpPr/>
          <p:nvPr/>
        </p:nvGrpSpPr>
        <p:grpSpPr>
          <a:xfrm>
            <a:off x="508039" y="4715197"/>
            <a:ext cx="340257" cy="180974"/>
            <a:chOff x="310" y="249"/>
            <a:chExt cx="502" cy="267"/>
          </a:xfrm>
        </p:grpSpPr>
        <p:sp>
          <p:nvSpPr>
            <p:cNvPr id="323" name="Google Shape;323;p20"/>
            <p:cNvSpPr/>
            <p:nvPr/>
          </p:nvSpPr>
          <p:spPr>
            <a:xfrm>
              <a:off x="452" y="426"/>
              <a:ext cx="22" cy="88"/>
            </a:xfrm>
            <a:prstGeom prst="rect">
              <a:avLst/>
            </a:pr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20"/>
            <p:cNvSpPr/>
            <p:nvPr/>
          </p:nvSpPr>
          <p:spPr>
            <a:xfrm>
              <a:off x="585" y="425"/>
              <a:ext cx="66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20"/>
            <p:cNvSpPr/>
            <p:nvPr/>
          </p:nvSpPr>
          <p:spPr>
            <a:xfrm>
              <a:off x="355" y="425"/>
              <a:ext cx="67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20"/>
            <p:cNvSpPr/>
            <p:nvPr/>
          </p:nvSpPr>
          <p:spPr>
            <a:xfrm>
              <a:off x="675" y="425"/>
              <a:ext cx="91" cy="91"/>
            </a:xfrm>
            <a:custGeom>
              <a:rect b="b" l="l" r="r" t="t"/>
              <a:pathLst>
                <a:path extrusionOk="0" h="69" w="70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20"/>
            <p:cNvSpPr/>
            <p:nvPr/>
          </p:nvSpPr>
          <p:spPr>
            <a:xfrm>
              <a:off x="503" y="425"/>
              <a:ext cx="60" cy="91"/>
            </a:xfrm>
            <a:custGeom>
              <a:rect b="b" l="l" r="r" t="t"/>
              <a:pathLst>
                <a:path extrusionOk="0" h="69" w="46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20"/>
            <p:cNvSpPr/>
            <p:nvPr/>
          </p:nvSpPr>
          <p:spPr>
            <a:xfrm>
              <a:off x="31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20"/>
            <p:cNvSpPr/>
            <p:nvPr/>
          </p:nvSpPr>
          <p:spPr>
            <a:xfrm>
              <a:off x="37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20"/>
            <p:cNvSpPr/>
            <p:nvPr/>
          </p:nvSpPr>
          <p:spPr>
            <a:xfrm>
              <a:off x="43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20"/>
            <p:cNvSpPr/>
            <p:nvPr/>
          </p:nvSpPr>
          <p:spPr>
            <a:xfrm>
              <a:off x="49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20"/>
            <p:cNvSpPr/>
            <p:nvPr/>
          </p:nvSpPr>
          <p:spPr>
            <a:xfrm>
              <a:off x="55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20"/>
            <p:cNvSpPr/>
            <p:nvPr/>
          </p:nvSpPr>
          <p:spPr>
            <a:xfrm>
              <a:off x="61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20"/>
            <p:cNvSpPr/>
            <p:nvPr/>
          </p:nvSpPr>
          <p:spPr>
            <a:xfrm>
              <a:off x="67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20"/>
            <p:cNvSpPr/>
            <p:nvPr/>
          </p:nvSpPr>
          <p:spPr>
            <a:xfrm>
              <a:off x="73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20"/>
            <p:cNvSpPr/>
            <p:nvPr/>
          </p:nvSpPr>
          <p:spPr>
            <a:xfrm>
              <a:off x="79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fade thruBlk="1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ulti_Slide">
  <p:cSld name="Multi_Slide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 txBox="1"/>
          <p:nvPr>
            <p:ph idx="1" type="body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9" name="Google Shape;339;p21"/>
          <p:cNvSpPr txBox="1"/>
          <p:nvPr>
            <p:ph type="title"/>
          </p:nvPr>
        </p:nvSpPr>
        <p:spPr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4C69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"/>
          <p:cNvSpPr txBox="1"/>
          <p:nvPr>
            <p:ph idx="12" type="sldNum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525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525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525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525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525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525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525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525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525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52" name="Google Shape;52;p3"/>
          <p:cNvSpPr txBox="1"/>
          <p:nvPr>
            <p:ph idx="1" type="body"/>
          </p:nvPr>
        </p:nvSpPr>
        <p:spPr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>
            <a:lvl1pPr indent="-314325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350"/>
              <a:buFont typeface="Noto Sans Symbols"/>
              <a:buChar char="▪"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3"/>
          <p:cNvSpPr txBox="1"/>
          <p:nvPr>
            <p:ph type="title"/>
          </p:nvPr>
        </p:nvSpPr>
        <p:spPr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Blank Slide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ircled_Bullets">
  <p:cSld name="2_Circled_Bullets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3"/>
          <p:cNvSpPr txBox="1"/>
          <p:nvPr>
            <p:ph type="title"/>
          </p:nvPr>
        </p:nvSpPr>
        <p:spPr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23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23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23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049F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23"/>
          <p:cNvSpPr txBox="1"/>
          <p:nvPr>
            <p:ph idx="1" type="body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" name="Google Shape;347;p23"/>
          <p:cNvSpPr txBox="1"/>
          <p:nvPr>
            <p:ph idx="2" type="body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" name="Google Shape;348;p23"/>
          <p:cNvSpPr txBox="1"/>
          <p:nvPr>
            <p:ph idx="3" type="body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" name="Google Shape;349;p23"/>
          <p:cNvSpPr txBox="1"/>
          <p:nvPr>
            <p:ph idx="4" type="body"/>
          </p:nvPr>
        </p:nvSpPr>
        <p:spPr>
          <a:xfrm>
            <a:off x="575610" y="2552550"/>
            <a:ext cx="698624" cy="6933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" name="Google Shape;350;p23"/>
          <p:cNvSpPr txBox="1"/>
          <p:nvPr>
            <p:ph idx="5" type="body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1" name="Google Shape;351;p23"/>
          <p:cNvSpPr txBox="1"/>
          <p:nvPr>
            <p:ph idx="6" type="body"/>
          </p:nvPr>
        </p:nvSpPr>
        <p:spPr>
          <a:xfrm>
            <a:off x="575610" y="1427248"/>
            <a:ext cx="698624" cy="6933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 spd="slow">
    <p:fade thruBlk="1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ircled_Bullets">
  <p:cSld name="5_Circled_Bullets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4"/>
          <p:cNvSpPr txBox="1"/>
          <p:nvPr>
            <p:ph type="title"/>
          </p:nvPr>
        </p:nvSpPr>
        <p:spPr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24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2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24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24"/>
          <p:cNvSpPr txBox="1"/>
          <p:nvPr>
            <p:ph idx="1" type="body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" name="Google Shape;358;p24"/>
          <p:cNvSpPr txBox="1"/>
          <p:nvPr>
            <p:ph idx="2" type="body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9" name="Google Shape;359;p24"/>
          <p:cNvSpPr txBox="1"/>
          <p:nvPr>
            <p:ph idx="3" type="body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0" name="Google Shape;360;p24"/>
          <p:cNvSpPr txBox="1"/>
          <p:nvPr>
            <p:ph idx="4" type="body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1" name="Google Shape;361;p24"/>
          <p:cNvSpPr txBox="1"/>
          <p:nvPr>
            <p:ph idx="5" type="body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2" name="Google Shape;362;p24"/>
          <p:cNvSpPr txBox="1"/>
          <p:nvPr>
            <p:ph idx="6" type="body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3" name="Google Shape;363;p24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24"/>
          <p:cNvSpPr txBox="1"/>
          <p:nvPr>
            <p:ph idx="7" type="body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5" name="Google Shape;365;p24"/>
          <p:cNvSpPr txBox="1"/>
          <p:nvPr>
            <p:ph idx="8" type="body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6" name="Google Shape;366;p24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24"/>
          <p:cNvSpPr txBox="1"/>
          <p:nvPr>
            <p:ph idx="9" type="body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8" name="Google Shape;368;p24"/>
          <p:cNvSpPr txBox="1"/>
          <p:nvPr>
            <p:ph idx="13" type="body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 spd="slow">
    <p:fade thruBlk="1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ircled_Bullets">
  <p:cSld name="6_Circled_Bullets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5"/>
          <p:cNvSpPr txBox="1"/>
          <p:nvPr>
            <p:ph type="title"/>
          </p:nvPr>
        </p:nvSpPr>
        <p:spPr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4C69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1" name="Google Shape;371;p25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25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25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25"/>
          <p:cNvSpPr txBox="1"/>
          <p:nvPr>
            <p:ph idx="1" type="body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004C6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5" name="Google Shape;375;p25"/>
          <p:cNvSpPr txBox="1"/>
          <p:nvPr>
            <p:ph idx="2" type="body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004C6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6" name="Google Shape;376;p25"/>
          <p:cNvSpPr txBox="1"/>
          <p:nvPr>
            <p:ph idx="3" type="body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004C6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7" name="Google Shape;377;p25"/>
          <p:cNvSpPr txBox="1"/>
          <p:nvPr>
            <p:ph idx="4" type="body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8" name="Google Shape;378;p25"/>
          <p:cNvSpPr txBox="1"/>
          <p:nvPr>
            <p:ph idx="5" type="body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9" name="Google Shape;379;p25"/>
          <p:cNvSpPr txBox="1"/>
          <p:nvPr>
            <p:ph idx="6" type="body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0" name="Google Shape;380;p25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25"/>
          <p:cNvSpPr txBox="1"/>
          <p:nvPr>
            <p:ph idx="7" type="body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004C6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2" name="Google Shape;382;p25"/>
          <p:cNvSpPr txBox="1"/>
          <p:nvPr>
            <p:ph idx="8" type="body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3" name="Google Shape;383;p25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84E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25"/>
          <p:cNvSpPr txBox="1"/>
          <p:nvPr>
            <p:ph idx="9" type="body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004C6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5" name="Google Shape;385;p25"/>
          <p:cNvSpPr txBox="1"/>
          <p:nvPr>
            <p:ph idx="13" type="body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6" name="Google Shape;386;p25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25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25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25"/>
          <p:cNvSpPr txBox="1"/>
          <p:nvPr>
            <p:ph idx="14" type="body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004C6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0" name="Google Shape;390;p25"/>
          <p:cNvSpPr txBox="1"/>
          <p:nvPr>
            <p:ph idx="15" type="body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004C6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1" name="Google Shape;391;p25"/>
          <p:cNvSpPr txBox="1"/>
          <p:nvPr>
            <p:ph idx="16" type="body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004C6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2" name="Google Shape;392;p25"/>
          <p:cNvSpPr txBox="1"/>
          <p:nvPr>
            <p:ph idx="17" type="body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3" name="Google Shape;393;p25"/>
          <p:cNvSpPr txBox="1"/>
          <p:nvPr>
            <p:ph idx="18" type="body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4" name="Google Shape;394;p25"/>
          <p:cNvSpPr txBox="1"/>
          <p:nvPr>
            <p:ph idx="19" type="body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5" name="Google Shape;395;p2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25"/>
          <p:cNvSpPr txBox="1"/>
          <p:nvPr>
            <p:ph idx="20" type="body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004C6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7" name="Google Shape;397;p25"/>
          <p:cNvSpPr txBox="1"/>
          <p:nvPr>
            <p:ph idx="21" type="body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8" name="Google Shape;398;p25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rgbClr val="00384E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25"/>
          <p:cNvSpPr txBox="1"/>
          <p:nvPr>
            <p:ph idx="22" type="body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004C6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0" name="Google Shape;400;p25"/>
          <p:cNvSpPr txBox="1"/>
          <p:nvPr>
            <p:ph idx="23" type="body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62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 spd="slow">
    <p:fade thruBlk="1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losing Slide" showMasterSp="0">
  <p:cSld name="1_Closing Slide">
    <p:bg>
      <p:bgPr>
        <a:solidFill>
          <a:schemeClr val="accent5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"/>
            <a:ext cx="9143999" cy="51658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3" name="Google Shape;403;p26"/>
          <p:cNvGrpSpPr/>
          <p:nvPr/>
        </p:nvGrpSpPr>
        <p:grpSpPr>
          <a:xfrm>
            <a:off x="3746294" y="2129856"/>
            <a:ext cx="1617944" cy="860542"/>
            <a:chOff x="310" y="249"/>
            <a:chExt cx="502" cy="267"/>
          </a:xfrm>
        </p:grpSpPr>
        <p:sp>
          <p:nvSpPr>
            <p:cNvPr id="404" name="Google Shape;404;p26"/>
            <p:cNvSpPr/>
            <p:nvPr/>
          </p:nvSpPr>
          <p:spPr>
            <a:xfrm>
              <a:off x="452" y="426"/>
              <a:ext cx="22" cy="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26"/>
            <p:cNvSpPr/>
            <p:nvPr/>
          </p:nvSpPr>
          <p:spPr>
            <a:xfrm>
              <a:off x="585" y="425"/>
              <a:ext cx="66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26"/>
            <p:cNvSpPr/>
            <p:nvPr/>
          </p:nvSpPr>
          <p:spPr>
            <a:xfrm>
              <a:off x="355" y="425"/>
              <a:ext cx="67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26"/>
            <p:cNvSpPr/>
            <p:nvPr/>
          </p:nvSpPr>
          <p:spPr>
            <a:xfrm>
              <a:off x="675" y="425"/>
              <a:ext cx="91" cy="91"/>
            </a:xfrm>
            <a:custGeom>
              <a:rect b="b" l="l" r="r" t="t"/>
              <a:pathLst>
                <a:path extrusionOk="0" h="69" w="70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26"/>
            <p:cNvSpPr/>
            <p:nvPr/>
          </p:nvSpPr>
          <p:spPr>
            <a:xfrm>
              <a:off x="503" y="425"/>
              <a:ext cx="60" cy="91"/>
            </a:xfrm>
            <a:custGeom>
              <a:rect b="b" l="l" r="r" t="t"/>
              <a:pathLst>
                <a:path extrusionOk="0" h="69" w="46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26"/>
            <p:cNvSpPr/>
            <p:nvPr/>
          </p:nvSpPr>
          <p:spPr>
            <a:xfrm>
              <a:off x="31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26"/>
            <p:cNvSpPr/>
            <p:nvPr/>
          </p:nvSpPr>
          <p:spPr>
            <a:xfrm>
              <a:off x="37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26"/>
            <p:cNvSpPr/>
            <p:nvPr/>
          </p:nvSpPr>
          <p:spPr>
            <a:xfrm>
              <a:off x="43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26"/>
            <p:cNvSpPr/>
            <p:nvPr/>
          </p:nvSpPr>
          <p:spPr>
            <a:xfrm>
              <a:off x="49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26"/>
            <p:cNvSpPr/>
            <p:nvPr/>
          </p:nvSpPr>
          <p:spPr>
            <a:xfrm>
              <a:off x="55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26"/>
            <p:cNvSpPr/>
            <p:nvPr/>
          </p:nvSpPr>
          <p:spPr>
            <a:xfrm>
              <a:off x="61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26"/>
            <p:cNvSpPr/>
            <p:nvPr/>
          </p:nvSpPr>
          <p:spPr>
            <a:xfrm>
              <a:off x="67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26"/>
            <p:cNvSpPr/>
            <p:nvPr/>
          </p:nvSpPr>
          <p:spPr>
            <a:xfrm>
              <a:off x="73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26"/>
            <p:cNvSpPr/>
            <p:nvPr/>
          </p:nvSpPr>
          <p:spPr>
            <a:xfrm>
              <a:off x="79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fade thruBlk="1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" showMasterSp="0">
  <p:cSld name="Closing Slide">
    <p:bg>
      <p:bgPr>
        <a:solidFill>
          <a:schemeClr val="accent5"/>
        </a:solidFill>
      </p:bgPr>
    </p:bg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0" name="Google Shape;420;p27"/>
          <p:cNvGrpSpPr/>
          <p:nvPr/>
        </p:nvGrpSpPr>
        <p:grpSpPr>
          <a:xfrm>
            <a:off x="3746294" y="2129856"/>
            <a:ext cx="1617944" cy="860542"/>
            <a:chOff x="310" y="249"/>
            <a:chExt cx="502" cy="267"/>
          </a:xfrm>
        </p:grpSpPr>
        <p:sp>
          <p:nvSpPr>
            <p:cNvPr id="421" name="Google Shape;421;p27"/>
            <p:cNvSpPr/>
            <p:nvPr/>
          </p:nvSpPr>
          <p:spPr>
            <a:xfrm>
              <a:off x="452" y="426"/>
              <a:ext cx="22" cy="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27"/>
            <p:cNvSpPr/>
            <p:nvPr/>
          </p:nvSpPr>
          <p:spPr>
            <a:xfrm>
              <a:off x="585" y="425"/>
              <a:ext cx="66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27"/>
            <p:cNvSpPr/>
            <p:nvPr/>
          </p:nvSpPr>
          <p:spPr>
            <a:xfrm>
              <a:off x="355" y="425"/>
              <a:ext cx="67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27"/>
            <p:cNvSpPr/>
            <p:nvPr/>
          </p:nvSpPr>
          <p:spPr>
            <a:xfrm>
              <a:off x="675" y="425"/>
              <a:ext cx="91" cy="91"/>
            </a:xfrm>
            <a:custGeom>
              <a:rect b="b" l="l" r="r" t="t"/>
              <a:pathLst>
                <a:path extrusionOk="0" h="69" w="70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27"/>
            <p:cNvSpPr/>
            <p:nvPr/>
          </p:nvSpPr>
          <p:spPr>
            <a:xfrm>
              <a:off x="503" y="425"/>
              <a:ext cx="60" cy="91"/>
            </a:xfrm>
            <a:custGeom>
              <a:rect b="b" l="l" r="r" t="t"/>
              <a:pathLst>
                <a:path extrusionOk="0" h="69" w="46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27"/>
            <p:cNvSpPr/>
            <p:nvPr/>
          </p:nvSpPr>
          <p:spPr>
            <a:xfrm>
              <a:off x="31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27"/>
            <p:cNvSpPr/>
            <p:nvPr/>
          </p:nvSpPr>
          <p:spPr>
            <a:xfrm>
              <a:off x="37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27"/>
            <p:cNvSpPr/>
            <p:nvPr/>
          </p:nvSpPr>
          <p:spPr>
            <a:xfrm>
              <a:off x="43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27"/>
            <p:cNvSpPr/>
            <p:nvPr/>
          </p:nvSpPr>
          <p:spPr>
            <a:xfrm>
              <a:off x="49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27"/>
            <p:cNvSpPr/>
            <p:nvPr/>
          </p:nvSpPr>
          <p:spPr>
            <a:xfrm>
              <a:off x="55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27"/>
            <p:cNvSpPr/>
            <p:nvPr/>
          </p:nvSpPr>
          <p:spPr>
            <a:xfrm>
              <a:off x="61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27"/>
            <p:cNvSpPr/>
            <p:nvPr/>
          </p:nvSpPr>
          <p:spPr>
            <a:xfrm>
              <a:off x="67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27"/>
            <p:cNvSpPr/>
            <p:nvPr/>
          </p:nvSpPr>
          <p:spPr>
            <a:xfrm>
              <a:off x="73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27"/>
            <p:cNvSpPr/>
            <p:nvPr/>
          </p:nvSpPr>
          <p:spPr>
            <a:xfrm>
              <a:off x="79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fade thruBlk="1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losing Slide" showMasterSp="0">
  <p:cSld name="3_Closing Slide">
    <p:bg>
      <p:bgPr>
        <a:solidFill>
          <a:schemeClr val="accent5"/>
        </a:solidFill>
      </p:bgPr>
    </p:bg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6" name="Google Shape;436;p28"/>
          <p:cNvGrpSpPr/>
          <p:nvPr/>
        </p:nvGrpSpPr>
        <p:grpSpPr>
          <a:xfrm>
            <a:off x="3746294" y="2129856"/>
            <a:ext cx="1617944" cy="860542"/>
            <a:chOff x="310" y="249"/>
            <a:chExt cx="502" cy="267"/>
          </a:xfrm>
        </p:grpSpPr>
        <p:sp>
          <p:nvSpPr>
            <p:cNvPr id="437" name="Google Shape;437;p28"/>
            <p:cNvSpPr/>
            <p:nvPr/>
          </p:nvSpPr>
          <p:spPr>
            <a:xfrm>
              <a:off x="452" y="426"/>
              <a:ext cx="22" cy="88"/>
            </a:xfrm>
            <a:prstGeom prst="rect">
              <a:avLst/>
            </a:pr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28"/>
            <p:cNvSpPr/>
            <p:nvPr/>
          </p:nvSpPr>
          <p:spPr>
            <a:xfrm>
              <a:off x="585" y="425"/>
              <a:ext cx="66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28"/>
            <p:cNvSpPr/>
            <p:nvPr/>
          </p:nvSpPr>
          <p:spPr>
            <a:xfrm>
              <a:off x="355" y="425"/>
              <a:ext cx="67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28"/>
            <p:cNvSpPr/>
            <p:nvPr/>
          </p:nvSpPr>
          <p:spPr>
            <a:xfrm>
              <a:off x="675" y="425"/>
              <a:ext cx="91" cy="91"/>
            </a:xfrm>
            <a:custGeom>
              <a:rect b="b" l="l" r="r" t="t"/>
              <a:pathLst>
                <a:path extrusionOk="0" h="69" w="70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28"/>
            <p:cNvSpPr/>
            <p:nvPr/>
          </p:nvSpPr>
          <p:spPr>
            <a:xfrm>
              <a:off x="503" y="425"/>
              <a:ext cx="60" cy="91"/>
            </a:xfrm>
            <a:custGeom>
              <a:rect b="b" l="l" r="r" t="t"/>
              <a:pathLst>
                <a:path extrusionOk="0" h="69" w="46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28"/>
            <p:cNvSpPr/>
            <p:nvPr/>
          </p:nvSpPr>
          <p:spPr>
            <a:xfrm>
              <a:off x="31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28"/>
            <p:cNvSpPr/>
            <p:nvPr/>
          </p:nvSpPr>
          <p:spPr>
            <a:xfrm>
              <a:off x="37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28"/>
            <p:cNvSpPr/>
            <p:nvPr/>
          </p:nvSpPr>
          <p:spPr>
            <a:xfrm>
              <a:off x="43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28"/>
            <p:cNvSpPr/>
            <p:nvPr/>
          </p:nvSpPr>
          <p:spPr>
            <a:xfrm>
              <a:off x="49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28"/>
            <p:cNvSpPr/>
            <p:nvPr/>
          </p:nvSpPr>
          <p:spPr>
            <a:xfrm>
              <a:off x="55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28"/>
            <p:cNvSpPr/>
            <p:nvPr/>
          </p:nvSpPr>
          <p:spPr>
            <a:xfrm>
              <a:off x="61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28"/>
            <p:cNvSpPr/>
            <p:nvPr/>
          </p:nvSpPr>
          <p:spPr>
            <a:xfrm>
              <a:off x="67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28"/>
            <p:cNvSpPr/>
            <p:nvPr/>
          </p:nvSpPr>
          <p:spPr>
            <a:xfrm>
              <a:off x="73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28"/>
            <p:cNvSpPr/>
            <p:nvPr/>
          </p:nvSpPr>
          <p:spPr>
            <a:xfrm>
              <a:off x="79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38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fade thruBlk="1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29"/>
          <p:cNvSpPr txBox="1"/>
          <p:nvPr>
            <p:ph type="title"/>
          </p:nvPr>
        </p:nvSpPr>
        <p:spPr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Segue" showMasterSp="0">
  <p:cSld name="3_Segue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4"/>
          <p:cNvSpPr txBox="1"/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600"/>
              <a:buFont typeface="Arial"/>
              <a:buNone/>
              <a:defRPr b="0" i="0" sz="46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4"/>
          <p:cNvSpPr/>
          <p:nvPr/>
        </p:nvSpPr>
        <p:spPr>
          <a:xfrm>
            <a:off x="8515707" y="4742907"/>
            <a:ext cx="218414" cy="154518"/>
          </a:xfrm>
          <a:prstGeom prst="rect">
            <a:avLst/>
          </a:prstGeom>
          <a:noFill/>
          <a:ln>
            <a:noFill/>
          </a:ln>
        </p:spPr>
        <p:txBody>
          <a:bodyPr anchorCtr="0" anchor="b" bIns="30775" lIns="61575" spcFirstLastPara="1" rIns="61575" wrap="square" tIns="307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z="600">
                <a:solidFill>
                  <a:srgbClr val="076D8E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600">
              <a:solidFill>
                <a:srgbClr val="076D8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4"/>
          <p:cNvSpPr/>
          <p:nvPr/>
        </p:nvSpPr>
        <p:spPr>
          <a:xfrm>
            <a:off x="5867508" y="4741653"/>
            <a:ext cx="2658018" cy="154518"/>
          </a:xfrm>
          <a:prstGeom prst="rect">
            <a:avLst/>
          </a:prstGeom>
          <a:noFill/>
          <a:ln>
            <a:noFill/>
          </a:ln>
        </p:spPr>
        <p:txBody>
          <a:bodyPr anchorCtr="0" anchor="b" bIns="30775" lIns="61575" spcFirstLastPara="1" rIns="61575" wrap="square" tIns="30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600">
                <a:solidFill>
                  <a:srgbClr val="076D8E"/>
                </a:solidFill>
                <a:latin typeface="Arial"/>
                <a:ea typeface="Arial"/>
                <a:cs typeface="Arial"/>
                <a:sym typeface="Arial"/>
              </a:rPr>
              <a:t>© 2016 Cisco y/o sus filiales. Todos los derechos reservados.   Información confidencial de Cisco</a:t>
            </a:r>
            <a:endParaRPr/>
          </a:p>
        </p:txBody>
      </p:sp>
      <p:grpSp>
        <p:nvGrpSpPr>
          <p:cNvPr id="59" name="Google Shape;59;p4"/>
          <p:cNvGrpSpPr/>
          <p:nvPr/>
        </p:nvGrpSpPr>
        <p:grpSpPr>
          <a:xfrm>
            <a:off x="508039" y="4715197"/>
            <a:ext cx="340257" cy="180974"/>
            <a:chOff x="310" y="249"/>
            <a:chExt cx="502" cy="267"/>
          </a:xfrm>
        </p:grpSpPr>
        <p:sp>
          <p:nvSpPr>
            <p:cNvPr id="60" name="Google Shape;60;p4"/>
            <p:cNvSpPr/>
            <p:nvPr/>
          </p:nvSpPr>
          <p:spPr>
            <a:xfrm>
              <a:off x="452" y="426"/>
              <a:ext cx="22" cy="88"/>
            </a:xfrm>
            <a:prstGeom prst="rect">
              <a:avLst/>
            </a:pr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585" y="425"/>
              <a:ext cx="66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355" y="425"/>
              <a:ext cx="67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675" y="425"/>
              <a:ext cx="91" cy="91"/>
            </a:xfrm>
            <a:custGeom>
              <a:rect b="b" l="l" r="r" t="t"/>
              <a:pathLst>
                <a:path extrusionOk="0" h="69" w="70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503" y="425"/>
              <a:ext cx="60" cy="91"/>
            </a:xfrm>
            <a:custGeom>
              <a:rect b="b" l="l" r="r" t="t"/>
              <a:pathLst>
                <a:path extrusionOk="0" h="69" w="46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31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37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43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49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55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61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67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73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79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86D8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Blank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losing Slide" showMasterSp="0">
  <p:cSld name="1_Closing Slide">
    <p:bg>
      <p:bgPr>
        <a:solidFill>
          <a:schemeClr val="accent5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"/>
            <a:ext cx="9143999" cy="51658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" name="Google Shape;77;p6"/>
          <p:cNvGrpSpPr/>
          <p:nvPr/>
        </p:nvGrpSpPr>
        <p:grpSpPr>
          <a:xfrm>
            <a:off x="3746294" y="2129856"/>
            <a:ext cx="1617944" cy="860542"/>
            <a:chOff x="310" y="249"/>
            <a:chExt cx="502" cy="267"/>
          </a:xfrm>
        </p:grpSpPr>
        <p:sp>
          <p:nvSpPr>
            <p:cNvPr id="78" name="Google Shape;78;p6"/>
            <p:cNvSpPr/>
            <p:nvPr/>
          </p:nvSpPr>
          <p:spPr>
            <a:xfrm>
              <a:off x="452" y="426"/>
              <a:ext cx="22" cy="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6"/>
            <p:cNvSpPr/>
            <p:nvPr/>
          </p:nvSpPr>
          <p:spPr>
            <a:xfrm>
              <a:off x="585" y="425"/>
              <a:ext cx="66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6"/>
            <p:cNvSpPr/>
            <p:nvPr/>
          </p:nvSpPr>
          <p:spPr>
            <a:xfrm>
              <a:off x="355" y="425"/>
              <a:ext cx="67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6"/>
            <p:cNvSpPr/>
            <p:nvPr/>
          </p:nvSpPr>
          <p:spPr>
            <a:xfrm>
              <a:off x="675" y="425"/>
              <a:ext cx="91" cy="91"/>
            </a:xfrm>
            <a:custGeom>
              <a:rect b="b" l="l" r="r" t="t"/>
              <a:pathLst>
                <a:path extrusionOk="0" h="69" w="70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6"/>
            <p:cNvSpPr/>
            <p:nvPr/>
          </p:nvSpPr>
          <p:spPr>
            <a:xfrm>
              <a:off x="503" y="425"/>
              <a:ext cx="60" cy="91"/>
            </a:xfrm>
            <a:custGeom>
              <a:rect b="b" l="l" r="r" t="t"/>
              <a:pathLst>
                <a:path extrusionOk="0" h="69" w="46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6"/>
            <p:cNvSpPr/>
            <p:nvPr/>
          </p:nvSpPr>
          <p:spPr>
            <a:xfrm>
              <a:off x="31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6"/>
            <p:cNvSpPr/>
            <p:nvPr/>
          </p:nvSpPr>
          <p:spPr>
            <a:xfrm>
              <a:off x="37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6"/>
            <p:cNvSpPr/>
            <p:nvPr/>
          </p:nvSpPr>
          <p:spPr>
            <a:xfrm>
              <a:off x="43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6"/>
            <p:cNvSpPr/>
            <p:nvPr/>
          </p:nvSpPr>
          <p:spPr>
            <a:xfrm>
              <a:off x="49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6"/>
            <p:cNvSpPr/>
            <p:nvPr/>
          </p:nvSpPr>
          <p:spPr>
            <a:xfrm>
              <a:off x="55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6"/>
            <p:cNvSpPr/>
            <p:nvPr/>
          </p:nvSpPr>
          <p:spPr>
            <a:xfrm>
              <a:off x="61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6"/>
            <p:cNvSpPr/>
            <p:nvPr/>
          </p:nvSpPr>
          <p:spPr>
            <a:xfrm>
              <a:off x="67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6"/>
            <p:cNvSpPr/>
            <p:nvPr/>
          </p:nvSpPr>
          <p:spPr>
            <a:xfrm>
              <a:off x="73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79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Title Slide-animated gradient" showMasterSp="0">
  <p:cSld name="5_Title Slide-animated gradient">
    <p:bg>
      <p:bgPr>
        <a:solidFill>
          <a:schemeClr val="accent5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7"/>
          <p:cNvSpPr txBox="1"/>
          <p:nvPr>
            <p:ph idx="1" type="subTitle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lvl="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080"/>
              <a:buFont typeface="Arial"/>
              <a:buNone/>
              <a:defRPr b="0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98989A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98989A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98989A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600"/>
              </a:spcBef>
              <a:spcAft>
                <a:spcPts val="0"/>
              </a:spcAft>
              <a:buClr>
                <a:srgbClr val="98989A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600"/>
              </a:spcBef>
              <a:spcAft>
                <a:spcPts val="0"/>
              </a:spcAft>
              <a:buClr>
                <a:srgbClr val="98989A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300"/>
              </a:spcBef>
              <a:spcAft>
                <a:spcPts val="0"/>
              </a:spcAft>
              <a:buClr>
                <a:srgbClr val="98989A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300"/>
              </a:spcBef>
              <a:spcAft>
                <a:spcPts val="0"/>
              </a:spcAft>
              <a:buClr>
                <a:srgbClr val="98989A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" name="Google Shape;94;p7"/>
          <p:cNvSpPr txBox="1"/>
          <p:nvPr>
            <p:ph idx="2" type="body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080"/>
              <a:buFont typeface="Arial"/>
              <a:buNone/>
              <a:defRPr b="0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7"/>
          <p:cNvSpPr txBox="1"/>
          <p:nvPr>
            <p:ph idx="3" type="body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080"/>
              <a:buFont typeface="Arial"/>
              <a:buNone/>
              <a:defRPr b="0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96" name="Google Shape;96;p7"/>
          <p:cNvGrpSpPr/>
          <p:nvPr/>
        </p:nvGrpSpPr>
        <p:grpSpPr>
          <a:xfrm>
            <a:off x="492125" y="395288"/>
            <a:ext cx="796924" cy="423863"/>
            <a:chOff x="310" y="249"/>
            <a:chExt cx="502" cy="267"/>
          </a:xfrm>
        </p:grpSpPr>
        <p:sp>
          <p:nvSpPr>
            <p:cNvPr id="97" name="Google Shape;97;p7"/>
            <p:cNvSpPr/>
            <p:nvPr/>
          </p:nvSpPr>
          <p:spPr>
            <a:xfrm>
              <a:off x="452" y="426"/>
              <a:ext cx="22" cy="88"/>
            </a:xfrm>
            <a:prstGeom prst="rect">
              <a:avLst/>
            </a:pr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7"/>
            <p:cNvSpPr/>
            <p:nvPr/>
          </p:nvSpPr>
          <p:spPr>
            <a:xfrm>
              <a:off x="585" y="425"/>
              <a:ext cx="66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7"/>
            <p:cNvSpPr/>
            <p:nvPr/>
          </p:nvSpPr>
          <p:spPr>
            <a:xfrm>
              <a:off x="355" y="425"/>
              <a:ext cx="67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7"/>
            <p:cNvSpPr/>
            <p:nvPr/>
          </p:nvSpPr>
          <p:spPr>
            <a:xfrm>
              <a:off x="675" y="425"/>
              <a:ext cx="91" cy="91"/>
            </a:xfrm>
            <a:custGeom>
              <a:rect b="b" l="l" r="r" t="t"/>
              <a:pathLst>
                <a:path extrusionOk="0" h="69" w="70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7"/>
            <p:cNvSpPr/>
            <p:nvPr/>
          </p:nvSpPr>
          <p:spPr>
            <a:xfrm>
              <a:off x="503" y="425"/>
              <a:ext cx="60" cy="91"/>
            </a:xfrm>
            <a:custGeom>
              <a:rect b="b" l="l" r="r" t="t"/>
              <a:pathLst>
                <a:path extrusionOk="0" h="69" w="46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7"/>
            <p:cNvSpPr/>
            <p:nvPr/>
          </p:nvSpPr>
          <p:spPr>
            <a:xfrm>
              <a:off x="31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7"/>
            <p:cNvSpPr/>
            <p:nvPr/>
          </p:nvSpPr>
          <p:spPr>
            <a:xfrm>
              <a:off x="37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7"/>
            <p:cNvSpPr/>
            <p:nvPr/>
          </p:nvSpPr>
          <p:spPr>
            <a:xfrm>
              <a:off x="43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7"/>
            <p:cNvSpPr/>
            <p:nvPr/>
          </p:nvSpPr>
          <p:spPr>
            <a:xfrm>
              <a:off x="49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7"/>
            <p:cNvSpPr/>
            <p:nvPr/>
          </p:nvSpPr>
          <p:spPr>
            <a:xfrm>
              <a:off x="55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7"/>
            <p:cNvSpPr/>
            <p:nvPr/>
          </p:nvSpPr>
          <p:spPr>
            <a:xfrm>
              <a:off x="61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7"/>
            <p:cNvSpPr/>
            <p:nvPr/>
          </p:nvSpPr>
          <p:spPr>
            <a:xfrm>
              <a:off x="67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7"/>
            <p:cNvSpPr/>
            <p:nvPr/>
          </p:nvSpPr>
          <p:spPr>
            <a:xfrm>
              <a:off x="73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7"/>
            <p:cNvSpPr/>
            <p:nvPr/>
          </p:nvSpPr>
          <p:spPr>
            <a:xfrm>
              <a:off x="79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rgbClr val="004C6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" name="Google Shape;111;p7"/>
          <p:cNvSpPr txBox="1"/>
          <p:nvPr>
            <p:ph idx="4" type="body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" name="Google Shape;112;p7"/>
          <p:cNvSpPr txBox="1"/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  <a:defRPr b="0" i="0" sz="36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 spd="slow">
    <p:fade thruBlk="1"/>
  </p:transition>
  <p:extLst>
    <p:ext uri="{DCECCB84-F9BA-43D5-87BE-67443E8EF086}">
      <p15:sldGuideLst>
        <p15:guide id="1" orient="horz" pos="228">
          <p15:clr>
            <a:srgbClr val="FBAE40"/>
          </p15:clr>
        </p15:guide>
        <p15:guide id="2" pos="360">
          <p15:clr>
            <a:srgbClr val="FBAE40"/>
          </p15:clr>
        </p15:guide>
        <p15:guide id="3" orient="horz" pos="518">
          <p15:clr>
            <a:srgbClr val="FBAE40"/>
          </p15:clr>
        </p15:guide>
        <p15:guide id="4" pos="812">
          <p15:clr>
            <a:srgbClr val="FBAE40"/>
          </p15:clr>
        </p15:guide>
        <p15:guide id="5" pos="31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Title Slide-animated gradient" showMasterSp="0">
  <p:cSld name="6_Title Slide-animated gradient">
    <p:bg>
      <p:bgPr>
        <a:solidFill>
          <a:schemeClr val="accent5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8"/>
          <p:cNvSpPr txBox="1"/>
          <p:nvPr>
            <p:ph idx="1" type="subTitle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lvl="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080"/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98989A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98989A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98989A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600"/>
              </a:spcBef>
              <a:spcAft>
                <a:spcPts val="0"/>
              </a:spcAft>
              <a:buClr>
                <a:srgbClr val="98989A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600"/>
              </a:spcBef>
              <a:spcAft>
                <a:spcPts val="0"/>
              </a:spcAft>
              <a:buClr>
                <a:srgbClr val="98989A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300"/>
              </a:spcBef>
              <a:spcAft>
                <a:spcPts val="0"/>
              </a:spcAft>
              <a:buClr>
                <a:srgbClr val="98989A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300"/>
              </a:spcBef>
              <a:spcAft>
                <a:spcPts val="0"/>
              </a:spcAft>
              <a:buClr>
                <a:srgbClr val="98989A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98989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6" name="Google Shape;116;p8"/>
          <p:cNvSpPr txBox="1"/>
          <p:nvPr>
            <p:ph idx="2" type="body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080"/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" name="Google Shape;117;p8"/>
          <p:cNvSpPr txBox="1"/>
          <p:nvPr>
            <p:ph idx="3" type="body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080"/>
              <a:buFont typeface="Arial"/>
              <a:buNone/>
              <a:defRPr b="0" i="0" sz="12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18" name="Google Shape;118;p8"/>
          <p:cNvGrpSpPr/>
          <p:nvPr/>
        </p:nvGrpSpPr>
        <p:grpSpPr>
          <a:xfrm>
            <a:off x="492125" y="395288"/>
            <a:ext cx="796924" cy="423863"/>
            <a:chOff x="310" y="249"/>
            <a:chExt cx="502" cy="267"/>
          </a:xfrm>
        </p:grpSpPr>
        <p:sp>
          <p:nvSpPr>
            <p:cNvPr id="119" name="Google Shape;119;p8"/>
            <p:cNvSpPr/>
            <p:nvPr/>
          </p:nvSpPr>
          <p:spPr>
            <a:xfrm>
              <a:off x="452" y="426"/>
              <a:ext cx="22" cy="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8"/>
            <p:cNvSpPr/>
            <p:nvPr/>
          </p:nvSpPr>
          <p:spPr>
            <a:xfrm>
              <a:off x="585" y="425"/>
              <a:ext cx="66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355" y="425"/>
              <a:ext cx="67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675" y="425"/>
              <a:ext cx="91" cy="91"/>
            </a:xfrm>
            <a:custGeom>
              <a:rect b="b" l="l" r="r" t="t"/>
              <a:pathLst>
                <a:path extrusionOk="0" h="69" w="70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503" y="425"/>
              <a:ext cx="60" cy="91"/>
            </a:xfrm>
            <a:custGeom>
              <a:rect b="b" l="l" r="r" t="t"/>
              <a:pathLst>
                <a:path extrusionOk="0" h="69" w="46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31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37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43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49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55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61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67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73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8"/>
            <p:cNvSpPr/>
            <p:nvPr/>
          </p:nvSpPr>
          <p:spPr>
            <a:xfrm>
              <a:off x="79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" name="Google Shape;133;p8"/>
          <p:cNvSpPr txBox="1"/>
          <p:nvPr>
            <p:ph idx="4" type="body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" name="Google Shape;134;p8"/>
          <p:cNvSpPr txBox="1"/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C6F4"/>
              </a:buClr>
              <a:buSzPts val="3600"/>
              <a:buFont typeface="Arial"/>
              <a:buNone/>
              <a:defRPr b="0" i="0" sz="3600">
                <a:solidFill>
                  <a:srgbClr val="38C6F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 spd="slow">
    <p:fade thruBlk="1"/>
  </p:transition>
  <p:extLst>
    <p:ext uri="{DCECCB84-F9BA-43D5-87BE-67443E8EF086}">
      <p15:sldGuideLst>
        <p15:guide id="1" orient="horz" pos="228">
          <p15:clr>
            <a:srgbClr val="FBAE40"/>
          </p15:clr>
        </p15:guide>
        <p15:guide id="2" pos="360">
          <p15:clr>
            <a:srgbClr val="FBAE40"/>
          </p15:clr>
        </p15:guide>
        <p15:guide id="3" orient="horz" pos="518">
          <p15:clr>
            <a:srgbClr val="FBAE40"/>
          </p15:clr>
        </p15:guide>
        <p15:guide id="4" pos="812">
          <p15:clr>
            <a:srgbClr val="FBAE40"/>
          </p15:clr>
        </p15:guide>
        <p15:guide id="5" pos="31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ulti_Slide">
  <p:cSld name="Multi_Slide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9"/>
          <p:cNvSpPr txBox="1"/>
          <p:nvPr>
            <p:ph idx="1" type="body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9"/>
          <p:cNvSpPr txBox="1"/>
          <p:nvPr>
            <p:ph type="title"/>
          </p:nvPr>
        </p:nvSpPr>
        <p:spPr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4C69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ircled_Bullets">
  <p:cSld name="2_Circled_Bullets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"/>
          <p:cNvSpPr txBox="1"/>
          <p:nvPr>
            <p:ph type="title"/>
          </p:nvPr>
        </p:nvSpPr>
        <p:spPr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0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0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0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049F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0"/>
          <p:cNvSpPr txBox="1"/>
          <p:nvPr>
            <p:ph idx="1" type="body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10"/>
          <p:cNvSpPr txBox="1"/>
          <p:nvPr>
            <p:ph idx="2" type="body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10"/>
          <p:cNvSpPr txBox="1"/>
          <p:nvPr>
            <p:ph idx="3" type="body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10"/>
          <p:cNvSpPr txBox="1"/>
          <p:nvPr>
            <p:ph idx="4" type="body"/>
          </p:nvPr>
        </p:nvSpPr>
        <p:spPr>
          <a:xfrm>
            <a:off x="575610" y="2552550"/>
            <a:ext cx="698624" cy="6933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10"/>
          <p:cNvSpPr txBox="1"/>
          <p:nvPr>
            <p:ph idx="5" type="body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10"/>
          <p:cNvSpPr txBox="1"/>
          <p:nvPr>
            <p:ph idx="6" type="body"/>
          </p:nvPr>
        </p:nvSpPr>
        <p:spPr>
          <a:xfrm>
            <a:off x="575610" y="1427248"/>
            <a:ext cx="698624" cy="6933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625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 spd="slow">
    <p:fade thruBlk="1"/>
  </p:transition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/>
          <p:nvPr/>
        </p:nvSpPr>
        <p:spPr>
          <a:xfrm>
            <a:off x="8515707" y="4742907"/>
            <a:ext cx="218414" cy="154518"/>
          </a:xfrm>
          <a:prstGeom prst="rect">
            <a:avLst/>
          </a:prstGeom>
          <a:noFill/>
          <a:ln>
            <a:noFill/>
          </a:ln>
        </p:spPr>
        <p:txBody>
          <a:bodyPr anchorCtr="0" anchor="b" bIns="30775" lIns="61575" spcFirstLastPara="1" rIns="61575" wrap="square" tIns="307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419" sz="600" u="none" cap="none" strike="noStrike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600" u="none" cap="none" strike="noStrike">
              <a:solidFill>
                <a:srgbClr val="D8D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"/>
          <p:cNvSpPr/>
          <p:nvPr/>
        </p:nvSpPr>
        <p:spPr>
          <a:xfrm>
            <a:off x="5493429" y="4741653"/>
            <a:ext cx="3032097" cy="154518"/>
          </a:xfrm>
          <a:prstGeom prst="rect">
            <a:avLst/>
          </a:prstGeom>
          <a:noFill/>
          <a:ln>
            <a:noFill/>
          </a:ln>
        </p:spPr>
        <p:txBody>
          <a:bodyPr anchorCtr="0" anchor="b" bIns="30775" lIns="61575" spcFirstLastPara="1" rIns="61575" wrap="square" tIns="30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419" sz="600" u="none" cap="none" strike="noStrike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rPr>
              <a:t>© 2021 Cisco y/o sus filiales. Todos los derechos reservados.   Información confidencial de Cisco</a:t>
            </a:r>
            <a:endParaRPr/>
          </a:p>
        </p:txBody>
      </p:sp>
      <p:grpSp>
        <p:nvGrpSpPr>
          <p:cNvPr id="13" name="Google Shape;13;p1"/>
          <p:cNvGrpSpPr/>
          <p:nvPr/>
        </p:nvGrpSpPr>
        <p:grpSpPr>
          <a:xfrm>
            <a:off x="508039" y="4715197"/>
            <a:ext cx="340257" cy="180974"/>
            <a:chOff x="310" y="249"/>
            <a:chExt cx="502" cy="267"/>
          </a:xfrm>
        </p:grpSpPr>
        <p:sp>
          <p:nvSpPr>
            <p:cNvPr id="14" name="Google Shape;14;p1"/>
            <p:cNvSpPr/>
            <p:nvPr/>
          </p:nvSpPr>
          <p:spPr>
            <a:xfrm>
              <a:off x="452" y="426"/>
              <a:ext cx="22" cy="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585" y="425"/>
              <a:ext cx="66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355" y="425"/>
              <a:ext cx="67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675" y="425"/>
              <a:ext cx="91" cy="91"/>
            </a:xfrm>
            <a:custGeom>
              <a:rect b="b" l="l" r="r" t="t"/>
              <a:pathLst>
                <a:path extrusionOk="0" h="69" w="70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503" y="425"/>
              <a:ext cx="60" cy="91"/>
            </a:xfrm>
            <a:custGeom>
              <a:rect b="b" l="l" r="r" t="t"/>
              <a:pathLst>
                <a:path extrusionOk="0" h="69" w="46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31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37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43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49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55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61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67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73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79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spd="slow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336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6"/>
          <p:cNvSpPr txBox="1"/>
          <p:nvPr>
            <p:ph type="title"/>
          </p:nvPr>
        </p:nvSpPr>
        <p:spPr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16"/>
          <p:cNvSpPr/>
          <p:nvPr/>
        </p:nvSpPr>
        <p:spPr>
          <a:xfrm>
            <a:off x="8515707" y="4742907"/>
            <a:ext cx="218414" cy="154518"/>
          </a:xfrm>
          <a:prstGeom prst="rect">
            <a:avLst/>
          </a:prstGeom>
          <a:noFill/>
          <a:ln>
            <a:noFill/>
          </a:ln>
        </p:spPr>
        <p:txBody>
          <a:bodyPr anchorCtr="0" anchor="b" bIns="30775" lIns="61575" spcFirstLastPara="1" rIns="61575" wrap="square" tIns="307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z="600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600">
              <a:solidFill>
                <a:srgbClr val="D8D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6"/>
          <p:cNvSpPr/>
          <p:nvPr/>
        </p:nvSpPr>
        <p:spPr>
          <a:xfrm>
            <a:off x="5622226" y="4741653"/>
            <a:ext cx="2903300" cy="154518"/>
          </a:xfrm>
          <a:prstGeom prst="rect">
            <a:avLst/>
          </a:prstGeom>
          <a:noFill/>
          <a:ln>
            <a:noFill/>
          </a:ln>
        </p:spPr>
        <p:txBody>
          <a:bodyPr anchorCtr="0" anchor="b" bIns="30775" lIns="61575" spcFirstLastPara="1" rIns="61575" wrap="square" tIns="30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600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rPr>
              <a:t>© 2021 Cisco y/o sus filiales. Todos los derechos reservados.   Información confidencial de Cisco</a:t>
            </a:r>
            <a:endParaRPr/>
          </a:p>
        </p:txBody>
      </p:sp>
      <p:grpSp>
        <p:nvGrpSpPr>
          <p:cNvPr id="237" name="Google Shape;237;p16"/>
          <p:cNvGrpSpPr/>
          <p:nvPr/>
        </p:nvGrpSpPr>
        <p:grpSpPr>
          <a:xfrm>
            <a:off x="508039" y="4715197"/>
            <a:ext cx="340257" cy="180974"/>
            <a:chOff x="310" y="249"/>
            <a:chExt cx="502" cy="267"/>
          </a:xfrm>
        </p:grpSpPr>
        <p:sp>
          <p:nvSpPr>
            <p:cNvPr id="238" name="Google Shape;238;p16"/>
            <p:cNvSpPr/>
            <p:nvPr/>
          </p:nvSpPr>
          <p:spPr>
            <a:xfrm>
              <a:off x="452" y="426"/>
              <a:ext cx="22" cy="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585" y="425"/>
              <a:ext cx="66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355" y="425"/>
              <a:ext cx="67" cy="91"/>
            </a:xfrm>
            <a:custGeom>
              <a:rect b="b" l="l" r="r" t="t"/>
              <a:pathLst>
                <a:path extrusionOk="0" h="69" w="51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675" y="425"/>
              <a:ext cx="91" cy="91"/>
            </a:xfrm>
            <a:custGeom>
              <a:rect b="b" l="l" r="r" t="t"/>
              <a:pathLst>
                <a:path extrusionOk="0" h="69" w="70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503" y="425"/>
              <a:ext cx="60" cy="91"/>
            </a:xfrm>
            <a:custGeom>
              <a:rect b="b" l="l" r="r" t="t"/>
              <a:pathLst>
                <a:path extrusionOk="0" h="69" w="46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31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37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43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9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55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61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16"/>
            <p:cNvSpPr/>
            <p:nvPr/>
          </p:nvSpPr>
          <p:spPr>
            <a:xfrm>
              <a:off x="670" y="249"/>
              <a:ext cx="22" cy="139"/>
            </a:xfrm>
            <a:custGeom>
              <a:rect b="b" l="l" r="r" t="t"/>
              <a:pathLst>
                <a:path extrusionOk="0" h="106" w="17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16"/>
            <p:cNvSpPr/>
            <p:nvPr/>
          </p:nvSpPr>
          <p:spPr>
            <a:xfrm>
              <a:off x="730" y="291"/>
              <a:ext cx="22" cy="75"/>
            </a:xfrm>
            <a:custGeom>
              <a:rect b="b" l="l" r="r" t="t"/>
              <a:pathLst>
                <a:path extrusionOk="0" h="57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16"/>
            <p:cNvSpPr/>
            <p:nvPr/>
          </p:nvSpPr>
          <p:spPr>
            <a:xfrm>
              <a:off x="790" y="321"/>
              <a:ext cx="22" cy="45"/>
            </a:xfrm>
            <a:custGeom>
              <a:rect b="b" l="l" r="r" t="t"/>
              <a:pathLst>
                <a:path extrusionOk="0" h="34" w="1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ransition spd="slow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33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jpg"/><Relationship Id="rId4" Type="http://schemas.openxmlformats.org/officeDocument/2006/relationships/image" Target="../media/image24.jpg"/><Relationship Id="rId5" Type="http://schemas.openxmlformats.org/officeDocument/2006/relationships/image" Target="../media/image13.jpg"/><Relationship Id="rId6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Relationship Id="rId4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8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6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0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9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41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3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31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44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44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36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Relationship Id="rId3" Type="http://schemas.openxmlformats.org/officeDocument/2006/relationships/hyperlink" Target="http://www.netacad.com/" TargetMode="External"/><Relationship Id="rId4" Type="http://schemas.openxmlformats.org/officeDocument/2006/relationships/image" Target="../media/image37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1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0"/>
          <p:cNvSpPr txBox="1"/>
          <p:nvPr>
            <p:ph type="ctrTitle"/>
          </p:nvPr>
        </p:nvSpPr>
        <p:spPr>
          <a:xfrm>
            <a:off x="469497" y="2751893"/>
            <a:ext cx="66726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E8FA"/>
              </a:buClr>
              <a:buSzPts val="3600"/>
              <a:buNone/>
            </a:pPr>
            <a:r>
              <a:rPr lang="es-419">
                <a:solidFill>
                  <a:srgbClr val="AEE8FA"/>
                </a:solidFill>
              </a:rPr>
              <a:t>Módulo 1: Redes hoy</a:t>
            </a:r>
            <a:endParaRPr/>
          </a:p>
        </p:txBody>
      </p:sp>
      <p:sp>
        <p:nvSpPr>
          <p:cNvPr id="459" name="Google Shape;459;p30"/>
          <p:cNvSpPr txBox="1"/>
          <p:nvPr>
            <p:ph idx="1" type="subTitle"/>
          </p:nvPr>
        </p:nvSpPr>
        <p:spPr>
          <a:xfrm>
            <a:off x="469497" y="3809526"/>
            <a:ext cx="2368954" cy="9021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80"/>
              <a:buNone/>
            </a:pPr>
            <a:r>
              <a:rPr lang="es-419">
                <a:solidFill>
                  <a:srgbClr val="AEE8FA"/>
                </a:solidFill>
              </a:rPr>
              <a:t>Introducción a Redes v7.0 (ITN)</a:t>
            </a:r>
            <a:endParaRPr/>
          </a:p>
          <a:p>
            <a:pPr indent="0" lvl="0" marL="0" rtl="0" algn="l">
              <a:lnSpc>
                <a:spcPct val="95000"/>
              </a:lnSpc>
              <a:spcBef>
                <a:spcPts val="1075"/>
              </a:spcBef>
              <a:spcAft>
                <a:spcPts val="0"/>
              </a:spcAft>
              <a:buSzPts val="1080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9"/>
          <p:cNvSpPr txBox="1"/>
          <p:nvPr>
            <p:ph type="title"/>
          </p:nvPr>
        </p:nvSpPr>
        <p:spPr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Componentes de red</a:t>
            </a:r>
            <a:br>
              <a:rPr lang="es-419"/>
            </a:br>
            <a:r>
              <a:rPr lang="es-419" sz="1600"/>
              <a:t> </a:t>
            </a:r>
            <a:r>
              <a:rPr lang="es-419"/>
              <a:t>Dispositivos finales</a:t>
            </a:r>
            <a:endParaRPr/>
          </a:p>
        </p:txBody>
      </p:sp>
      <p:sp>
        <p:nvSpPr>
          <p:cNvPr id="528" name="Google Shape;528;p39"/>
          <p:cNvSpPr txBox="1"/>
          <p:nvPr>
            <p:ph idx="1" type="body"/>
          </p:nvPr>
        </p:nvSpPr>
        <p:spPr>
          <a:xfrm>
            <a:off x="144065" y="798945"/>
            <a:ext cx="8853286" cy="8455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1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lang="es-419" sz="1500"/>
              <a:t>Un dispositivo final es el punto donde un mensaje se origina o se recibe. Los datos se originan con un dispositivo final, fluyen por la red y llegan a un dispositivo final.</a:t>
            </a:r>
            <a:endParaRPr/>
          </a:p>
          <a:p>
            <a:pPr indent="-84138" lvl="1" marL="16986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Font typeface="Noto Sans Symbols"/>
              <a:buNone/>
            </a:pPr>
            <a:r>
              <a:t/>
            </a:r>
            <a:endParaRPr sz="1500"/>
          </a:p>
          <a:p>
            <a:pPr indent="-84138" lvl="0" marL="16986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Font typeface="Noto Sans Symbols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None/>
            </a:pPr>
            <a:r>
              <a:rPr lang="es-419"/>
              <a:t> </a:t>
            </a:r>
            <a:endParaRPr/>
          </a:p>
        </p:txBody>
      </p:sp>
      <p:pic>
        <p:nvPicPr>
          <p:cNvPr id="529" name="Google Shape;529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92779" y="1644502"/>
            <a:ext cx="5437865" cy="29260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40"/>
          <p:cNvSpPr txBox="1"/>
          <p:nvPr>
            <p:ph type="title"/>
          </p:nvPr>
        </p:nvSpPr>
        <p:spPr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Componentes de red</a:t>
            </a:r>
            <a:br>
              <a:rPr lang="es-419"/>
            </a:br>
            <a:r>
              <a:rPr lang="es-419"/>
              <a:t>Dispositivos de red intermedios</a:t>
            </a:r>
            <a:endParaRPr/>
          </a:p>
        </p:txBody>
      </p:sp>
      <p:sp>
        <p:nvSpPr>
          <p:cNvPr id="536" name="Google Shape;536;p40"/>
          <p:cNvSpPr txBox="1"/>
          <p:nvPr>
            <p:ph idx="1" type="body"/>
          </p:nvPr>
        </p:nvSpPr>
        <p:spPr>
          <a:xfrm>
            <a:off x="366900" y="798945"/>
            <a:ext cx="7893435" cy="24190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lang="es-419"/>
              <a:t>Un dispositivo intermediario interconecta dispositivos finales. Los ejemplos incluyen switches, puntos de acceso inalámbrico, routers y firewalls.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None/>
            </a:pPr>
            <a:r>
              <a:rPr lang="es-419"/>
              <a:t>La gestión de los datos a medida que fluyen a través de una red también es la función de un dispositivo intermediario, que incluye: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400"/>
              <a:buChar char="•"/>
            </a:pPr>
            <a:r>
              <a:rPr lang="es-419"/>
              <a:t>Volver a generar y transmitir las señales de datos.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</a:pPr>
            <a:r>
              <a:rPr lang="es-419"/>
              <a:t>Mantener información sobre qué vías existen en la red.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</a:pPr>
            <a:r>
              <a:rPr lang="es-419"/>
              <a:t>Notificar a otros dispositivos los errores y las fallas de comunicación.</a:t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1" marL="1428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537" name="Google Shape;537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96689" y="3354142"/>
            <a:ext cx="4988645" cy="139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41"/>
          <p:cNvSpPr txBox="1"/>
          <p:nvPr>
            <p:ph type="title"/>
          </p:nvPr>
        </p:nvSpPr>
        <p:spPr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Componentes de red</a:t>
            </a:r>
            <a:br>
              <a:rPr lang="es-419"/>
            </a:br>
            <a:r>
              <a:rPr lang="es-419"/>
              <a:t>Medios de red</a:t>
            </a:r>
            <a:endParaRPr/>
          </a:p>
        </p:txBody>
      </p:sp>
      <p:sp>
        <p:nvSpPr>
          <p:cNvPr id="544" name="Google Shape;544;p41"/>
          <p:cNvSpPr txBox="1"/>
          <p:nvPr>
            <p:ph idx="1" type="body"/>
          </p:nvPr>
        </p:nvSpPr>
        <p:spPr>
          <a:xfrm>
            <a:off x="144065" y="798946"/>
            <a:ext cx="8743293" cy="6086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La comunicación a través de una red se efectúa a través de un medio que permite que un mensaje viaje desde el origen hacia el destino.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None/>
            </a:pPr>
            <a:r>
              <a:rPr lang="es-419"/>
              <a:t> </a:t>
            </a:r>
            <a:endParaRPr/>
          </a:p>
        </p:txBody>
      </p:sp>
      <p:graphicFrame>
        <p:nvGraphicFramePr>
          <p:cNvPr id="545" name="Google Shape;545;p41"/>
          <p:cNvGraphicFramePr/>
          <p:nvPr/>
        </p:nvGraphicFramePr>
        <p:xfrm>
          <a:off x="361509" y="149637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{D7CE58E0-111D-4618-8159-C4F6A4B3C8FA}</a:tableStyleId>
              </a:tblPr>
              <a:tblGrid>
                <a:gridCol w="2324975"/>
                <a:gridCol w="2232825"/>
              </a:tblGrid>
              <a:tr h="431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Tipos de medios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Descripción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99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Alambres de metal dentro de cables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Utiliza impulsos eléctricos.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8467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Fibras de vidrio o plástico dentro de los cables (cable de fibra óptica)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Utiliza pulsos de luz.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910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Transmisión inalámbrica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Utiliza modulación de frecuencias específicas de ondas electromagnéticas.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pic>
        <p:nvPicPr>
          <p:cNvPr id="546" name="Google Shape;546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19331" y="1407641"/>
            <a:ext cx="3968026" cy="2999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2"/>
          <p:cNvSpPr txBox="1"/>
          <p:nvPr>
            <p:ph type="ctrTitle"/>
          </p:nvPr>
        </p:nvSpPr>
        <p:spPr>
          <a:xfrm>
            <a:off x="416425" y="915409"/>
            <a:ext cx="8231464" cy="180239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E8FA"/>
              </a:buClr>
              <a:buSzPts val="4000"/>
              <a:buNone/>
            </a:pPr>
            <a:r>
              <a:rPr lang="es-419" sz="4000">
                <a:solidFill>
                  <a:srgbClr val="AEE8FA"/>
                </a:solidFill>
              </a:rPr>
              <a:t>1.3 Representaciones de red y topologías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43"/>
          <p:cNvSpPr txBox="1"/>
          <p:nvPr>
            <p:ph type="title"/>
          </p:nvPr>
        </p:nvSpPr>
        <p:spPr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Representaciones de red y topologías</a:t>
            </a:r>
            <a:br>
              <a:rPr lang="es-419"/>
            </a:br>
            <a:r>
              <a:rPr lang="es-419"/>
              <a:t>Representaciones de red</a:t>
            </a:r>
            <a:endParaRPr/>
          </a:p>
        </p:txBody>
      </p:sp>
      <p:sp>
        <p:nvSpPr>
          <p:cNvPr id="559" name="Google Shape;559;p43"/>
          <p:cNvSpPr txBox="1"/>
          <p:nvPr>
            <p:ph idx="1" type="body"/>
          </p:nvPr>
        </p:nvSpPr>
        <p:spPr>
          <a:xfrm>
            <a:off x="167117" y="1152409"/>
            <a:ext cx="3997630" cy="32821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Los diagramas de red, con frecuencia, denominados diagramas de topología, utilizan símbolos para representar los dispositivos dentro de la red.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Los términos importantes a conocer incluyen: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Tarjeta de interfaz de red (NIC)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Puerto físico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Interfaz</a:t>
            </a:r>
            <a:endParaRPr/>
          </a:p>
          <a:p>
            <a:pPr indent="0" lvl="2" marL="261936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</a:pPr>
            <a:r>
              <a:t/>
            </a:r>
            <a:endParaRPr b="1" sz="1600"/>
          </a:p>
          <a:p>
            <a:pPr indent="0" lvl="2" marL="261936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</a:pPr>
            <a:r>
              <a:rPr b="1" lang="es-419" sz="1600"/>
              <a:t>Nota</a:t>
            </a:r>
            <a:r>
              <a:rPr lang="es-419" sz="1600"/>
              <a:t>: A menudo, los términos puerto e interfaz se usan indistintamente</a:t>
            </a:r>
            <a:endParaRPr/>
          </a:p>
          <a:p>
            <a:pPr indent="-936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560" name="Google Shape;560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64747" y="983570"/>
            <a:ext cx="4880311" cy="34510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44"/>
          <p:cNvSpPr txBox="1"/>
          <p:nvPr>
            <p:ph type="title"/>
          </p:nvPr>
        </p:nvSpPr>
        <p:spPr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Representaciones de red y topologías</a:t>
            </a:r>
            <a:br>
              <a:rPr lang="es-419"/>
            </a:br>
            <a:r>
              <a:rPr lang="es-419"/>
              <a:t>Diagramas de topología</a:t>
            </a:r>
            <a:endParaRPr/>
          </a:p>
        </p:txBody>
      </p:sp>
      <p:sp>
        <p:nvSpPr>
          <p:cNvPr id="567" name="Google Shape;567;p44"/>
          <p:cNvSpPr txBox="1"/>
          <p:nvPr>
            <p:ph idx="1" type="body"/>
          </p:nvPr>
        </p:nvSpPr>
        <p:spPr>
          <a:xfrm>
            <a:off x="283940" y="797709"/>
            <a:ext cx="4062002" cy="7404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lang="es-419"/>
              <a:t>Los diagramas de topología física ilustran la ubicación física de los dispositivos intermedios y la instalación de cables.</a:t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568" name="Google Shape;568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3940" y="1712110"/>
            <a:ext cx="4168325" cy="2681535"/>
          </a:xfrm>
          <a:prstGeom prst="rect">
            <a:avLst/>
          </a:prstGeom>
          <a:noFill/>
          <a:ln>
            <a:noFill/>
          </a:ln>
        </p:spPr>
      </p:pic>
      <p:sp>
        <p:nvSpPr>
          <p:cNvPr id="569" name="Google Shape;569;p44"/>
          <p:cNvSpPr/>
          <p:nvPr/>
        </p:nvSpPr>
        <p:spPr>
          <a:xfrm>
            <a:off x="4911703" y="756244"/>
            <a:ext cx="4232297" cy="7848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Los diagramas de topología lógica ilustran dispositivos, puertos y el esquema de direccionamiento de la red.</a:t>
            </a:r>
            <a:endParaRPr/>
          </a:p>
        </p:txBody>
      </p:sp>
      <p:pic>
        <p:nvPicPr>
          <p:cNvPr id="570" name="Google Shape;570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82416" y="1712110"/>
            <a:ext cx="3971993" cy="26769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45"/>
          <p:cNvSpPr txBox="1"/>
          <p:nvPr>
            <p:ph type="ctrTitle"/>
          </p:nvPr>
        </p:nvSpPr>
        <p:spPr>
          <a:xfrm>
            <a:off x="416425" y="915409"/>
            <a:ext cx="8231464" cy="180239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E8FA"/>
              </a:buClr>
              <a:buSzPts val="4000"/>
              <a:buNone/>
            </a:pPr>
            <a:r>
              <a:rPr lang="es-419" sz="4000">
                <a:solidFill>
                  <a:srgbClr val="AEE8FA"/>
                </a:solidFill>
              </a:rPr>
              <a:t>1.4 Tipos comunes de redes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46"/>
          <p:cNvSpPr txBox="1"/>
          <p:nvPr>
            <p:ph type="title"/>
          </p:nvPr>
        </p:nvSpPr>
        <p:spPr>
          <a:xfrm>
            <a:off x="0" y="0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Tipos comunes de redes</a:t>
            </a:r>
            <a:br>
              <a:rPr lang="es-419" sz="1600"/>
            </a:br>
            <a:r>
              <a:rPr lang="es-419"/>
              <a:t>Redes de muchos tamaños</a:t>
            </a:r>
            <a:endParaRPr/>
          </a:p>
        </p:txBody>
      </p:sp>
      <p:sp>
        <p:nvSpPr>
          <p:cNvPr id="583" name="Google Shape;583;p46"/>
          <p:cNvSpPr txBox="1"/>
          <p:nvPr>
            <p:ph idx="1" type="body"/>
          </p:nvPr>
        </p:nvSpPr>
        <p:spPr>
          <a:xfrm>
            <a:off x="4572000" y="757551"/>
            <a:ext cx="4401766" cy="39506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-169863" lvl="0" marL="16986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30"/>
              <a:buFont typeface="Arial"/>
              <a:buChar char="•"/>
            </a:pPr>
            <a:r>
              <a:rPr lang="es-419" sz="1700"/>
              <a:t>Las redes domésticas pequeñas conectan algunas computadoras entre sí y con Internet.</a:t>
            </a:r>
            <a:endParaRPr/>
          </a:p>
          <a:p>
            <a:pPr indent="-169863" lvl="0" marL="16986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530"/>
              <a:buFont typeface="Arial"/>
              <a:buChar char="•"/>
            </a:pPr>
            <a:r>
              <a:rPr lang="es-419" sz="1700"/>
              <a:t>Las oficinas pequeñas y las oficinas en el hogar permiten que una computadora dentro de una oficina en el hogar o una oficina remota se conecte a una red corporativa.</a:t>
            </a:r>
            <a:endParaRPr/>
          </a:p>
          <a:p>
            <a:pPr indent="-169863" lvl="0" marL="16986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530"/>
              <a:buFont typeface="Arial"/>
              <a:buChar char="•"/>
            </a:pPr>
            <a:r>
              <a:rPr lang="es-419" sz="1700"/>
              <a:t>Las redes medianas a grandes incluyen muchos lugares con cientos o miles de computadoras interconectadas.</a:t>
            </a:r>
            <a:endParaRPr/>
          </a:p>
          <a:p>
            <a:pPr indent="-169863" lvl="0" marL="16986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530"/>
              <a:buFont typeface="Arial"/>
              <a:buChar char="•"/>
            </a:pPr>
            <a:r>
              <a:rPr lang="es-419" sz="1700"/>
              <a:t>Redes mundiales: conecta cientos de millones de computadoras en todo el mundo, como Internet</a:t>
            </a:r>
            <a:endParaRPr/>
          </a:p>
          <a:p>
            <a:pPr indent="-12065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500"/>
          </a:p>
          <a:p>
            <a:pPr indent="-1016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485"/>
              <a:buNone/>
            </a:pPr>
            <a:r>
              <a:t/>
            </a:r>
            <a:endParaRPr b="1" sz="1650"/>
          </a:p>
        </p:txBody>
      </p:sp>
      <p:sp>
        <p:nvSpPr>
          <p:cNvPr id="584" name="Google Shape;584;p46"/>
          <p:cNvSpPr txBox="1"/>
          <p:nvPr/>
        </p:nvSpPr>
        <p:spPr>
          <a:xfrm>
            <a:off x="0" y="2310756"/>
            <a:ext cx="4344344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</a:t>
            </a:r>
            <a:r>
              <a:rPr lang="es-419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Casa pequeña SOHO</a:t>
            </a:r>
            <a:endParaRPr/>
          </a:p>
        </p:txBody>
      </p:sp>
      <p:pic>
        <p:nvPicPr>
          <p:cNvPr descr="this is the image’s alt text" id="585" name="Google Shape;585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779" y="757551"/>
            <a:ext cx="2103105" cy="153403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d1qjbjciwpxftb.cloudfront.net/courses/ccna1/networking-today/5_common-types-of-networks/assets/1_chunk/media--Small-Home-Office-Net--image.jpg" id="586" name="Google Shape;586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53884" y="757551"/>
            <a:ext cx="2090460" cy="1534030"/>
          </a:xfrm>
          <a:prstGeom prst="rect">
            <a:avLst/>
          </a:prstGeom>
          <a:noFill/>
          <a:ln>
            <a:noFill/>
          </a:ln>
        </p:spPr>
      </p:pic>
      <p:sp>
        <p:nvSpPr>
          <p:cNvPr id="587" name="Google Shape;587;p46"/>
          <p:cNvSpPr txBox="1"/>
          <p:nvPr/>
        </p:nvSpPr>
        <p:spPr>
          <a:xfrm>
            <a:off x="176173" y="4303795"/>
            <a:ext cx="416817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s-419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Mediana/Grande</a:t>
            </a:r>
            <a:endParaRPr/>
          </a:p>
        </p:txBody>
      </p:sp>
      <p:pic>
        <p:nvPicPr>
          <p:cNvPr descr="this is the image’s alt text" id="588" name="Google Shape;588;p4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0778" y="2699263"/>
            <a:ext cx="2103105" cy="1604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89" name="Google Shape;589;p4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253883" y="2680088"/>
            <a:ext cx="2090461" cy="16045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47"/>
          <p:cNvSpPr txBox="1"/>
          <p:nvPr>
            <p:ph type="title"/>
          </p:nvPr>
        </p:nvSpPr>
        <p:spPr>
          <a:xfrm>
            <a:off x="1" y="41394"/>
            <a:ext cx="9144000" cy="7099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Tipos comunes de redes</a:t>
            </a:r>
            <a:br>
              <a:rPr lang="es-419"/>
            </a:br>
            <a:r>
              <a:rPr lang="es-419"/>
              <a:t>LANs y WANs</a:t>
            </a:r>
            <a:endParaRPr/>
          </a:p>
        </p:txBody>
      </p:sp>
      <p:sp>
        <p:nvSpPr>
          <p:cNvPr id="596" name="Google Shape;596;p47"/>
          <p:cNvSpPr txBox="1"/>
          <p:nvPr>
            <p:ph idx="1" type="body"/>
          </p:nvPr>
        </p:nvSpPr>
        <p:spPr>
          <a:xfrm>
            <a:off x="129889" y="728061"/>
            <a:ext cx="3995544" cy="37026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Las infraestructuras de red pueden variar en gran medida en términos de: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El tamaño del área que abarcan.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La cantidad de usuarios conectados.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La cantidad y los tipos de servicios disponibles.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El área de responsabilidad</a:t>
            </a:r>
            <a:endParaRPr/>
          </a:p>
          <a:p>
            <a:pPr indent="0" lvl="1" marL="1428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Los dos tipos de redes más comunes son los siguientes: 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Red de área local (LAN) 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Red de área amplia (WAN).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350"/>
              <a:buNone/>
            </a:pPr>
            <a:r>
              <a:rPr lang="es-419"/>
              <a:t> </a:t>
            </a:r>
            <a:endParaRPr/>
          </a:p>
        </p:txBody>
      </p:sp>
      <p:pic>
        <p:nvPicPr>
          <p:cNvPr id="597" name="Google Shape;597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25432" y="751368"/>
            <a:ext cx="4885003" cy="3601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48"/>
          <p:cNvSpPr txBox="1"/>
          <p:nvPr>
            <p:ph type="title"/>
          </p:nvPr>
        </p:nvSpPr>
        <p:spPr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Tipos comunes de redes </a:t>
            </a:r>
            <a:br>
              <a:rPr lang="es-419"/>
            </a:br>
            <a:r>
              <a:rPr lang="es-419"/>
              <a:t>LAN y WAN (continuación) </a:t>
            </a:r>
            <a:endParaRPr/>
          </a:p>
        </p:txBody>
      </p:sp>
      <p:sp>
        <p:nvSpPr>
          <p:cNvPr id="604" name="Google Shape;604;p48"/>
          <p:cNvSpPr txBox="1"/>
          <p:nvPr>
            <p:ph idx="1" type="body"/>
          </p:nvPr>
        </p:nvSpPr>
        <p:spPr>
          <a:xfrm>
            <a:off x="283940" y="797709"/>
            <a:ext cx="4062002" cy="5596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lang="es-419"/>
              <a:t>Una LAN es una infraestructura de la red que abarca un área geográfica pequeña. </a:t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605" name="Google Shape;605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580" y="1357408"/>
            <a:ext cx="2556289" cy="1344169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48"/>
          <p:cNvSpPr/>
          <p:nvPr/>
        </p:nvSpPr>
        <p:spPr>
          <a:xfrm>
            <a:off x="4798060" y="742868"/>
            <a:ext cx="4232297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Una WAN es una infraestructura de la red que abarca un área geográfica extensa.</a:t>
            </a:r>
            <a:endParaRPr/>
          </a:p>
        </p:txBody>
      </p:sp>
      <p:pic>
        <p:nvPicPr>
          <p:cNvPr id="607" name="Google Shape;607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18150" y="1366630"/>
            <a:ext cx="3500526" cy="141292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08" name="Google Shape;608;p48"/>
          <p:cNvGraphicFramePr/>
          <p:nvPr/>
        </p:nvGraphicFramePr>
        <p:xfrm>
          <a:off x="396580" y="277955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{D7CE58E0-111D-4618-8159-C4F6A4B3C8FA}</a:tableStyleId>
              </a:tblPr>
              <a:tblGrid>
                <a:gridCol w="4012375"/>
                <a:gridCol w="4373150"/>
              </a:tblGrid>
              <a:tr h="3313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LAN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WAN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313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Interconectar dispositivos finales en un área limitada.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Interconectar LAN en amplias áreas geográficas.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313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Administrado por una sola organización o individuo.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Generalmente administrado por uno o más proveedores de servicios.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313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Proporcionar ancho de banda de alta velocidad a dispositivos internos.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Por lo general, proporciona enlaces de menor velocidad entre las LAN.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  <p:transition spd="slow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1"/>
          <p:cNvSpPr txBox="1"/>
          <p:nvPr>
            <p:ph type="title"/>
          </p:nvPr>
        </p:nvSpPr>
        <p:spPr>
          <a:xfrm>
            <a:off x="1" y="41394"/>
            <a:ext cx="9144000" cy="6128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Objetivos del módulo</a:t>
            </a:r>
            <a:endParaRPr/>
          </a:p>
        </p:txBody>
      </p:sp>
      <p:sp>
        <p:nvSpPr>
          <p:cNvPr id="466" name="Google Shape;466;p31"/>
          <p:cNvSpPr txBox="1"/>
          <p:nvPr>
            <p:ph idx="1" type="body"/>
          </p:nvPr>
        </p:nvSpPr>
        <p:spPr>
          <a:xfrm>
            <a:off x="99461" y="654206"/>
            <a:ext cx="8731272" cy="8274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b="1" lang="es-419" sz="1400">
                <a:solidFill>
                  <a:schemeClr val="dk1"/>
                </a:solidFill>
              </a:rPr>
              <a:t>Título del módulo: </a:t>
            </a:r>
            <a:r>
              <a:rPr lang="es-419" sz="1400">
                <a:solidFill>
                  <a:schemeClr val="dk1"/>
                </a:solidFill>
              </a:rPr>
              <a:t>Redes hoy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b="1" lang="es-419" sz="1400">
                <a:solidFill>
                  <a:schemeClr val="dk1"/>
                </a:solidFill>
              </a:rPr>
              <a:t>Objetivo del Módulo</a:t>
            </a:r>
            <a:r>
              <a:rPr lang="es-419" sz="1400">
                <a:solidFill>
                  <a:schemeClr val="dk1"/>
                </a:solidFill>
              </a:rPr>
              <a:t>: Explicar los avances en las tecnologías modernas.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350"/>
              <a:buNone/>
            </a:pPr>
            <a:r>
              <a:t/>
            </a:r>
            <a:endParaRPr/>
          </a:p>
          <a:p>
            <a:pPr indent="0" lvl="0" marL="89297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SzPts val="1350"/>
              <a:buNone/>
            </a:pPr>
            <a:r>
              <a:t/>
            </a:r>
            <a:endParaRPr/>
          </a:p>
          <a:p>
            <a:pPr indent="0" lvl="0" marL="89297" rtl="0" algn="l">
              <a:lnSpc>
                <a:spcPct val="100000"/>
              </a:lnSpc>
              <a:spcBef>
                <a:spcPts val="1050"/>
              </a:spcBef>
              <a:spcAft>
                <a:spcPts val="0"/>
              </a:spcAft>
              <a:buSzPts val="1350"/>
              <a:buNone/>
            </a:pPr>
            <a:r>
              <a:t/>
            </a:r>
            <a:endParaRPr/>
          </a:p>
        </p:txBody>
      </p:sp>
      <p:graphicFrame>
        <p:nvGraphicFramePr>
          <p:cNvPr id="467" name="Google Shape;467;p31"/>
          <p:cNvGraphicFramePr/>
          <p:nvPr/>
        </p:nvGraphicFramePr>
        <p:xfrm>
          <a:off x="423333" y="1625600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{D7CE58E0-111D-4618-8159-C4F6A4B3C8FA}</a:tableStyleId>
              </a:tblPr>
              <a:tblGrid>
                <a:gridCol w="2917550"/>
                <a:gridCol w="5345925"/>
              </a:tblGrid>
              <a:tr h="2241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u="none" cap="none" strike="noStrike"/>
                        <a:t>Título del tema</a:t>
                      </a:r>
                      <a:endParaRPr/>
                    </a:p>
                  </a:txBody>
                  <a:tcPr marT="0" marB="0" marR="60175" marL="60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u="none" cap="none" strike="noStrike"/>
                        <a:t>Objetivo del tema</a:t>
                      </a:r>
                      <a:endParaRPr/>
                    </a:p>
                  </a:txBody>
                  <a:tcPr marT="0" marB="0" marR="60175" marL="60175"/>
                </a:tc>
              </a:tr>
              <a:tr h="263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u="none" cap="none" strike="noStrike"/>
                        <a:t>Las redes afectan nuestras vidas</a:t>
                      </a:r>
                      <a:endParaRPr/>
                    </a:p>
                  </a:txBody>
                  <a:tcPr marT="0" marB="0" marR="60175" marL="60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u="none" cap="none" strike="noStrike"/>
                        <a:t>Explique la forma en que las redes afectan nuestra vida diaria.</a:t>
                      </a:r>
                      <a:endParaRPr/>
                    </a:p>
                  </a:txBody>
                  <a:tcPr marT="0" marB="0" marR="60175" marL="60175"/>
                </a:tc>
              </a:tr>
              <a:tr h="263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u="none" cap="none" strike="noStrike"/>
                        <a:t>Componentes de la red</a:t>
                      </a:r>
                      <a:endParaRPr/>
                    </a:p>
                  </a:txBody>
                  <a:tcPr marT="0" marB="0" marR="60175" marL="60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u="none" cap="none" strike="noStrike"/>
                        <a:t>Explique la forma en que se utilizan los dispositivos host y de red.</a:t>
                      </a:r>
                      <a:endParaRPr/>
                    </a:p>
                  </a:txBody>
                  <a:tcPr marT="0" marB="0" marR="60175" marL="60175"/>
                </a:tc>
              </a:tr>
              <a:tr h="254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u="none" cap="none" strike="noStrike"/>
                        <a:t>Topologías y representaciones de red</a:t>
                      </a:r>
                      <a:endParaRPr/>
                    </a:p>
                  </a:txBody>
                  <a:tcPr marT="0" marB="0" marR="60175" marL="60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u="none" cap="none" strike="noStrike"/>
                        <a:t>Explique las representaciones de red y cómo se utilizan en las topologías de red.</a:t>
                      </a:r>
                      <a:endParaRPr/>
                    </a:p>
                  </a:txBody>
                  <a:tcPr marT="0" marB="0" marR="60175" marL="60175"/>
                </a:tc>
              </a:tr>
              <a:tr h="249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u="none" cap="none" strike="noStrike"/>
                        <a:t>Tipos comunes de redes</a:t>
                      </a:r>
                      <a:endParaRPr/>
                    </a:p>
                  </a:txBody>
                  <a:tcPr marT="0" marB="0" marR="60175" marL="60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u="none" cap="none" strike="noStrike"/>
                        <a:t>Compare las características de los tipos comunes de redes.</a:t>
                      </a:r>
                      <a:endParaRPr/>
                    </a:p>
                  </a:txBody>
                  <a:tcPr marT="0" marB="0" marR="60175" marL="60175"/>
                </a:tc>
              </a:tr>
              <a:tr h="263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u="none" cap="none" strike="noStrike"/>
                        <a:t>Conexiones a Internet</a:t>
                      </a:r>
                      <a:endParaRPr/>
                    </a:p>
                  </a:txBody>
                  <a:tcPr marT="0" marB="0" marR="60175" marL="60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u="none" cap="none" strike="noStrike"/>
                        <a:t>Explique la forma en que las LAN y las WAN se interconectan a Internet.</a:t>
                      </a:r>
                      <a:endParaRPr/>
                    </a:p>
                  </a:txBody>
                  <a:tcPr marT="0" marB="0" marR="60175" marL="60175"/>
                </a:tc>
              </a:tr>
              <a:tr h="287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u="none" cap="none" strike="noStrike"/>
                        <a:t>Redes confiables</a:t>
                      </a:r>
                      <a:endParaRPr/>
                    </a:p>
                  </a:txBody>
                  <a:tcPr marT="0" marB="0" marR="60175" marL="60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u="none" cap="none" strike="noStrike"/>
                        <a:t>Describa los cuatro requisitos básicos de una red confiable.</a:t>
                      </a:r>
                      <a:endParaRPr/>
                    </a:p>
                  </a:txBody>
                  <a:tcPr marT="0" marB="0" marR="60175" marL="60175"/>
                </a:tc>
              </a:tr>
              <a:tr h="406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u="none" cap="none" strike="noStrike"/>
                        <a:t>Tendencias de red</a:t>
                      </a:r>
                      <a:endParaRPr/>
                    </a:p>
                  </a:txBody>
                  <a:tcPr marT="0" marB="0" marR="60175" marL="60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u="none" cap="none" strike="noStrike"/>
                        <a:t>Explique la forma en que las tendencias, como BYOD, la colaboración en línea, la comunicación de video y la computación en la nube, están cambiando el modo en que interactuamos.</a:t>
                      </a:r>
                      <a:endParaRPr/>
                    </a:p>
                  </a:txBody>
                  <a:tcPr marT="0" marB="0" marR="60175" marL="60175"/>
                </a:tc>
              </a:tr>
              <a:tr h="287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u="none" cap="none" strike="noStrike"/>
                        <a:t>Seguridad de redes:</a:t>
                      </a:r>
                      <a:endParaRPr/>
                    </a:p>
                  </a:txBody>
                  <a:tcPr marT="0" marB="0" marR="60175" marL="60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u="none" cap="none" strike="noStrike"/>
                        <a:t>Identificar algunas amenazas y soluciones de seguridad básicas para todas las redes.</a:t>
                      </a:r>
                      <a:endParaRPr/>
                    </a:p>
                  </a:txBody>
                  <a:tcPr marT="0" marB="0" marR="60175" marL="60175"/>
                </a:tc>
              </a:tr>
              <a:tr h="263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u="none" cap="none" strike="noStrike"/>
                        <a:t>El profesional de TI</a:t>
                      </a:r>
                      <a:endParaRPr/>
                    </a:p>
                  </a:txBody>
                  <a:tcPr marT="0" marB="0" marR="60175" marL="60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u="none" cap="none" strike="noStrike"/>
                        <a:t>Explique las oportunidades de empleo en el campo de las redes.</a:t>
                      </a:r>
                      <a:endParaRPr/>
                    </a:p>
                  </a:txBody>
                  <a:tcPr marT="0" marB="0" marR="60175" marL="60175"/>
                </a:tc>
              </a:tr>
            </a:tbl>
          </a:graphicData>
        </a:graphic>
      </p:graphicFrame>
    </p:spTree>
  </p:cSld>
  <p:clrMapOvr>
    <a:masterClrMapping/>
  </p:clrMapOvr>
  <p:transition spd="slow">
    <p:fade thruBlk="1"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49"/>
          <p:cNvSpPr txBox="1"/>
          <p:nvPr>
            <p:ph type="title"/>
          </p:nvPr>
        </p:nvSpPr>
        <p:spPr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Tipos comunes de redes</a:t>
            </a:r>
            <a:br>
              <a:rPr lang="es-419"/>
            </a:br>
            <a:r>
              <a:rPr lang="es-419"/>
              <a:t> Internet</a:t>
            </a:r>
            <a:endParaRPr/>
          </a:p>
        </p:txBody>
      </p:sp>
      <p:sp>
        <p:nvSpPr>
          <p:cNvPr id="615" name="Google Shape;615;p49"/>
          <p:cNvSpPr txBox="1"/>
          <p:nvPr>
            <p:ph idx="1" type="body"/>
          </p:nvPr>
        </p:nvSpPr>
        <p:spPr>
          <a:xfrm>
            <a:off x="122284" y="798944"/>
            <a:ext cx="4170316" cy="40549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Internet es una colección mundial de LAN y WAN interconectadas. </a:t>
            </a:r>
            <a:endParaRPr/>
          </a:p>
          <a:p>
            <a:pPr indent="-169863" lvl="0" marL="16986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40"/>
              <a:buFont typeface="Arial"/>
              <a:buChar char="•"/>
            </a:pPr>
            <a:r>
              <a:rPr lang="es-419" sz="1600"/>
              <a:t>Las redes LAN se conectan entre sí mediante redes WAN.</a:t>
            </a:r>
            <a:endParaRPr/>
          </a:p>
          <a:p>
            <a:pPr indent="-169863" lvl="0" marL="16986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40"/>
              <a:buFont typeface="Arial"/>
              <a:buChar char="•"/>
            </a:pPr>
            <a:r>
              <a:rPr lang="es-419" sz="1600"/>
              <a:t>Las WAN pueden usar cables de cobre, cables de fibra óptica y transmisiones inalámbricas.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Internet no pertenece a una persona o un grupo. Los siguientes grupos se desarrollaron para ayudar a mantener la estructura en Internet: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600"/>
              <a:buChar char="•"/>
            </a:pPr>
            <a:r>
              <a:rPr lang="es-419" sz="1600"/>
              <a:t>IETF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</a:pPr>
            <a:r>
              <a:rPr lang="es-419" sz="1600"/>
              <a:t>ICANN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</a:pPr>
            <a:r>
              <a:rPr lang="es-419" sz="1600"/>
              <a:t>IAB</a:t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616" name="Google Shape;6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80643" y="798944"/>
            <a:ext cx="4963357" cy="32396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50"/>
          <p:cNvSpPr txBox="1"/>
          <p:nvPr>
            <p:ph type="title"/>
          </p:nvPr>
        </p:nvSpPr>
        <p:spPr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Tipos comunes de redes</a:t>
            </a:r>
            <a:br>
              <a:rPr lang="es-419"/>
            </a:br>
            <a:r>
              <a:rPr lang="es-419"/>
              <a:t>Intranets y Extranets</a:t>
            </a:r>
            <a:endParaRPr/>
          </a:p>
        </p:txBody>
      </p:sp>
      <p:sp>
        <p:nvSpPr>
          <p:cNvPr id="623" name="Google Shape;623;p50"/>
          <p:cNvSpPr txBox="1"/>
          <p:nvPr>
            <p:ph idx="1" type="body"/>
          </p:nvPr>
        </p:nvSpPr>
        <p:spPr>
          <a:xfrm>
            <a:off x="4648200" y="1109134"/>
            <a:ext cx="4067783" cy="30192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Una intranet es una colección privada de LAN y WAN internas de una organización que debe ser accesible solo para los miembros de la organización u otros con autorización.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Una organización puede utilizar una red extranet para proporcionar un acceso seguro a su red por parte de personas que trabajan para otra organización y que necesitan tener acceso a sus datos en su red.</a:t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624" name="Google Shape;624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010" y="864987"/>
            <a:ext cx="3791190" cy="37637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51"/>
          <p:cNvSpPr txBox="1"/>
          <p:nvPr>
            <p:ph type="ctrTitle"/>
          </p:nvPr>
        </p:nvSpPr>
        <p:spPr>
          <a:xfrm>
            <a:off x="416425" y="915409"/>
            <a:ext cx="8231464" cy="180239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E8FA"/>
              </a:buClr>
              <a:buSzPts val="4000"/>
              <a:buNone/>
            </a:pPr>
            <a:r>
              <a:rPr lang="es-419" sz="4000">
                <a:solidFill>
                  <a:srgbClr val="AEE8FA"/>
                </a:solidFill>
              </a:rPr>
              <a:t>1.5 Conexiones de internet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52"/>
          <p:cNvSpPr txBox="1"/>
          <p:nvPr>
            <p:ph type="title"/>
          </p:nvPr>
        </p:nvSpPr>
        <p:spPr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Conexiones a Internet</a:t>
            </a:r>
            <a:br>
              <a:rPr lang="es-419"/>
            </a:br>
            <a:r>
              <a:rPr lang="es-419"/>
              <a:t>Tecnologías de acceso a Internet</a:t>
            </a:r>
            <a:endParaRPr/>
          </a:p>
        </p:txBody>
      </p:sp>
      <p:sp>
        <p:nvSpPr>
          <p:cNvPr id="637" name="Google Shape;637;p52"/>
          <p:cNvSpPr txBox="1"/>
          <p:nvPr>
            <p:ph idx="1" type="body"/>
          </p:nvPr>
        </p:nvSpPr>
        <p:spPr>
          <a:xfrm>
            <a:off x="5169846" y="500395"/>
            <a:ext cx="3822971" cy="4266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Hay muchas formas de conectar usuarios y organizaciones a Internet: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600"/>
              <a:buChar char="•"/>
            </a:pPr>
            <a:r>
              <a:rPr lang="es-419" sz="1600"/>
              <a:t>Los servicios más utilizados para los usuarios domésticos y las oficinas pequeñas incluyen banda ancha por cable, banda ancha por línea de suscriptor digital (DSL), redes WAN inalámbricas y servicios móviles.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</a:pPr>
            <a:r>
              <a:rPr lang="es-419" sz="1600"/>
              <a:t>Las organizaciones necesitan conexiones más rápidas para admitir los teléfonos IP, las videoconferencias y el almacenamiento del centro de datos.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</a:pPr>
            <a:r>
              <a:rPr lang="es-419" sz="1600"/>
              <a:t>Por lo general, los proveedores de servicios (SP) son quienes proporcionan interconexiones de nivel empresarial y pueden incluir DSL empresarial, líneas arrendadas y red Metro Ethernet.</a:t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638" name="Google Shape;638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546" y="943684"/>
            <a:ext cx="5067300" cy="286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53"/>
          <p:cNvSpPr txBox="1"/>
          <p:nvPr>
            <p:ph idx="4294967295" type="title"/>
          </p:nvPr>
        </p:nvSpPr>
        <p:spPr>
          <a:xfrm>
            <a:off x="0" y="41275"/>
            <a:ext cx="9144000" cy="7572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Conexiones de Internet</a:t>
            </a:r>
            <a:br>
              <a:rPr lang="es-419"/>
            </a:br>
            <a:r>
              <a:rPr lang="es-419"/>
              <a:t>Home and Small Office Conexiones de Internet</a:t>
            </a:r>
            <a:endParaRPr/>
          </a:p>
        </p:txBody>
      </p:sp>
      <p:graphicFrame>
        <p:nvGraphicFramePr>
          <p:cNvPr id="645" name="Google Shape;645;p53"/>
          <p:cNvGraphicFramePr/>
          <p:nvPr/>
        </p:nvGraphicFramePr>
        <p:xfrm>
          <a:off x="4690378" y="79851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{D7CE58E0-111D-4618-8159-C4F6A4B3C8FA}</a:tableStyleId>
              </a:tblPr>
              <a:tblGrid>
                <a:gridCol w="1159700"/>
                <a:gridCol w="3117625"/>
              </a:tblGrid>
              <a:tr h="4807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Conexión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Descripción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833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Cable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s-419" sz="1400" u="none" cap="none" strike="noStrike"/>
                        <a:t>Internet de alto ancho de banda, siempre encendido, ofrecido por los proveedores de servicios de televisión por cable.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6455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DSL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s-419" sz="1400" u="none" cap="none" strike="noStrike"/>
                        <a:t>Ancho de banda alto, siempre conectado, conexión a Internet que se ejecuta a través de una línea telefónica.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752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Red celular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s-419" sz="1400" u="none" cap="none" strike="noStrike"/>
                        <a:t>utiliza una red de telefonía celular para conectarse a internet.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352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Satélite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s-419" sz="1400" u="none" cap="none" strike="noStrike"/>
                        <a:t>gran beneficio para las zonas rurales sin proveedores de servicios de Internet.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6455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Teléfono de marcación 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s-419" sz="1400" u="none" cap="none" strike="noStrike"/>
                        <a:t>Una opción económica de bajo ancho de banda que utiliza un módem.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pic>
        <p:nvPicPr>
          <p:cNvPr id="646" name="Google Shape;646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77" y="798512"/>
            <a:ext cx="4684802" cy="30565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54"/>
          <p:cNvSpPr txBox="1"/>
          <p:nvPr>
            <p:ph type="title"/>
          </p:nvPr>
        </p:nvSpPr>
        <p:spPr>
          <a:xfrm>
            <a:off x="87549" y="41393"/>
            <a:ext cx="8962933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Conexiones de Internet</a:t>
            </a:r>
            <a:br>
              <a:rPr lang="es-419"/>
            </a:br>
            <a:r>
              <a:rPr lang="es-419"/>
              <a:t>Negocios Conexiones de Internet</a:t>
            </a:r>
            <a:endParaRPr/>
          </a:p>
        </p:txBody>
      </p:sp>
      <p:sp>
        <p:nvSpPr>
          <p:cNvPr id="653" name="Google Shape;653;p54"/>
          <p:cNvSpPr txBox="1"/>
          <p:nvPr>
            <p:ph idx="1" type="body"/>
          </p:nvPr>
        </p:nvSpPr>
        <p:spPr>
          <a:xfrm>
            <a:off x="87549" y="804964"/>
            <a:ext cx="4162333" cy="14619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Las conexiones empresariales corporativas pueden requerir: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600"/>
              <a:buChar char="•"/>
            </a:pPr>
            <a:r>
              <a:rPr lang="es-419" sz="1600"/>
              <a:t>Mayor ancho de banda 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</a:pPr>
            <a:r>
              <a:rPr lang="es-419" sz="1600"/>
              <a:t>Conexiones dedicadas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</a:pPr>
            <a:r>
              <a:rPr lang="es-419" sz="1600"/>
              <a:t>Servicios gestionados  </a:t>
            </a:r>
            <a:endParaRPr/>
          </a:p>
        </p:txBody>
      </p:sp>
      <p:pic>
        <p:nvPicPr>
          <p:cNvPr id="654" name="Google Shape;654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1781" y="2354926"/>
            <a:ext cx="3968101" cy="245775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55" name="Google Shape;655;p54"/>
          <p:cNvGraphicFramePr/>
          <p:nvPr/>
        </p:nvGraphicFramePr>
        <p:xfrm>
          <a:off x="4690378" y="79851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{D7CE58E0-111D-4618-8159-C4F6A4B3C8FA}</a:tableStyleId>
              </a:tblPr>
              <a:tblGrid>
                <a:gridCol w="1159700"/>
                <a:gridCol w="3117625"/>
              </a:tblGrid>
              <a:tr h="503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Tipo de conexión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Descripción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1067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Línea dedicada arrendada 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s-419" sz="1400" u="none" cap="none" strike="noStrike"/>
                        <a:t>Estos son circuitos reservados dentro de la red del proveedor de servicios que conectan oficinas distantes con redes privadas de voz y / o datos.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675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WAN Ethernet 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s-419" sz="1400" u="none" cap="none" strike="noStrike"/>
                        <a:t>Esto extiende la tecnología de acceso LAN a la WAN.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872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DSL 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s-419" sz="1400" u="none" cap="none" strike="noStrike"/>
                        <a:t>Business DSL está disponible en varios formatos, incluidas las líneas de suscriptor digital simétrico (SDSL).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675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Satélite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s-419" sz="1400" u="none" cap="none" strike="noStrike"/>
                        <a:t>Esto puede proporcionar una conexión cuando una solución cableada no está disponible.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  <p:transition spd="slow">
    <p:fade thruBlk="1"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55"/>
          <p:cNvSpPr txBox="1"/>
          <p:nvPr>
            <p:ph type="title"/>
          </p:nvPr>
        </p:nvSpPr>
        <p:spPr>
          <a:xfrm>
            <a:off x="87549" y="41393"/>
            <a:ext cx="3871387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Conexiones a Internet</a:t>
            </a:r>
            <a:br>
              <a:rPr lang="es-419"/>
            </a:br>
            <a:r>
              <a:rPr lang="es-419"/>
              <a:t>La red convergente</a:t>
            </a:r>
            <a:endParaRPr/>
          </a:p>
        </p:txBody>
      </p:sp>
      <p:sp>
        <p:nvSpPr>
          <p:cNvPr id="662" name="Google Shape;662;p55"/>
          <p:cNvSpPr txBox="1"/>
          <p:nvPr>
            <p:ph idx="1" type="body"/>
          </p:nvPr>
        </p:nvSpPr>
        <p:spPr>
          <a:xfrm>
            <a:off x="87549" y="1069128"/>
            <a:ext cx="3871387" cy="26196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Antes de las redes convergentes, una organización habría sido cableada por separado para el teléfono, el vídeo y los datos. Cada una de estas redes usaría diferentes tecnologías para transportar la señal.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Cada una de estas tecnologías utilizaría un conjunto diferente de reglas y estándares.</a:t>
            </a:r>
            <a:endParaRPr/>
          </a:p>
        </p:txBody>
      </p:sp>
      <p:pic>
        <p:nvPicPr>
          <p:cNvPr id="663" name="Google Shape;663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58936" y="798944"/>
            <a:ext cx="4808118" cy="3159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56"/>
          <p:cNvSpPr txBox="1"/>
          <p:nvPr>
            <p:ph type="title"/>
          </p:nvPr>
        </p:nvSpPr>
        <p:spPr>
          <a:xfrm>
            <a:off x="87549" y="41393"/>
            <a:ext cx="4858077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Conexiones a Internet</a:t>
            </a:r>
            <a:br>
              <a:rPr lang="es-419"/>
            </a:br>
            <a:r>
              <a:rPr lang="es-419"/>
              <a:t>La red convergente (cont.) </a:t>
            </a:r>
            <a:endParaRPr/>
          </a:p>
        </p:txBody>
      </p:sp>
      <p:sp>
        <p:nvSpPr>
          <p:cNvPr id="670" name="Google Shape;670;p56"/>
          <p:cNvSpPr txBox="1"/>
          <p:nvPr>
            <p:ph idx="1" type="body"/>
          </p:nvPr>
        </p:nvSpPr>
        <p:spPr>
          <a:xfrm>
            <a:off x="223066" y="879499"/>
            <a:ext cx="3735870" cy="3082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Las redes de datos convergentes transportan múltiples servicios en un enlace que incluyen: 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Datos 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Voz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Video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Las redes convergentes pueden entregar datos, voz y video a través de la misma infraestructura de red. La infraestructura de la red utiliza el mismo conjunto de reglas y normas.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None/>
            </a:pPr>
            <a:r>
              <a:t/>
            </a:r>
            <a:endParaRPr/>
          </a:p>
        </p:txBody>
      </p:sp>
      <p:pic>
        <p:nvPicPr>
          <p:cNvPr id="671" name="Google Shape;671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58936" y="876009"/>
            <a:ext cx="4977527" cy="308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57"/>
          <p:cNvSpPr txBox="1"/>
          <p:nvPr>
            <p:ph type="title"/>
          </p:nvPr>
        </p:nvSpPr>
        <p:spPr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Conexiones a Internet </a:t>
            </a:r>
            <a:br>
              <a:rPr lang="es-419"/>
            </a:br>
            <a:r>
              <a:rPr lang="es-419"/>
              <a:t>Video - Descargue e instale Packet Tracer</a:t>
            </a:r>
            <a:endParaRPr/>
          </a:p>
        </p:txBody>
      </p:sp>
      <p:sp>
        <p:nvSpPr>
          <p:cNvPr id="678" name="Google Shape;678;p57"/>
          <p:cNvSpPr txBox="1"/>
          <p:nvPr/>
        </p:nvSpPr>
        <p:spPr>
          <a:xfrm>
            <a:off x="389467" y="982133"/>
            <a:ext cx="83650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Este vídeo mostrará el proceso de descarga e instalación de Packet Tracer.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58"/>
          <p:cNvSpPr txBox="1"/>
          <p:nvPr>
            <p:ph type="title"/>
          </p:nvPr>
        </p:nvSpPr>
        <p:spPr>
          <a:xfrm>
            <a:off x="1" y="15993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Conexiones a Internet</a:t>
            </a:r>
            <a:br>
              <a:rPr lang="es-419"/>
            </a:br>
            <a:r>
              <a:rPr lang="es-419"/>
              <a:t>Video - Introducción a Cisco Packet Tracer</a:t>
            </a:r>
            <a:endParaRPr/>
          </a:p>
        </p:txBody>
      </p:sp>
      <p:sp>
        <p:nvSpPr>
          <p:cNvPr id="685" name="Google Shape;685;p58"/>
          <p:cNvSpPr txBox="1"/>
          <p:nvPr/>
        </p:nvSpPr>
        <p:spPr>
          <a:xfrm>
            <a:off x="228601" y="914400"/>
            <a:ext cx="7831666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Este video cubrirá lo siguiente: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419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Navegar por la interfaz Packet Tracer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419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Personalizar la interfaz de trazador de paquetes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2"/>
          <p:cNvSpPr txBox="1"/>
          <p:nvPr>
            <p:ph type="ctrTitle"/>
          </p:nvPr>
        </p:nvSpPr>
        <p:spPr>
          <a:xfrm>
            <a:off x="416425" y="915409"/>
            <a:ext cx="7598042" cy="180239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E8FA"/>
              </a:buClr>
              <a:buSzPts val="4600"/>
              <a:buNone/>
            </a:pPr>
            <a:r>
              <a:rPr lang="es-419">
                <a:solidFill>
                  <a:srgbClr val="AEE8FA"/>
                </a:solidFill>
              </a:rPr>
              <a:t>1.1 Las redes afectan nuestras vidas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59"/>
          <p:cNvSpPr txBox="1"/>
          <p:nvPr>
            <p:ph type="title"/>
          </p:nvPr>
        </p:nvSpPr>
        <p:spPr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Conexiones de internet</a:t>
            </a:r>
            <a:br>
              <a:rPr lang="es-419"/>
            </a:br>
            <a:r>
              <a:rPr lang="es-419"/>
              <a:t>Packet Tracer – Representación de red</a:t>
            </a:r>
            <a:endParaRPr/>
          </a:p>
        </p:txBody>
      </p:sp>
      <p:sp>
        <p:nvSpPr>
          <p:cNvPr id="692" name="Google Shape;692;p59"/>
          <p:cNvSpPr txBox="1"/>
          <p:nvPr>
            <p:ph idx="1" type="body"/>
          </p:nvPr>
        </p:nvSpPr>
        <p:spPr>
          <a:xfrm>
            <a:off x="144065" y="798944"/>
            <a:ext cx="8853286" cy="34284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En este trazador de paquetes hará lo siguiente: 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600"/>
              <a:buChar char="•"/>
            </a:pPr>
            <a:r>
              <a:rPr lang="es-419" sz="1600"/>
              <a:t>El modelo de red en esta actividad incluye muchas de las tecnologías que llegará a dominar en sus estudios en CCNA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 </a:t>
            </a:r>
            <a:r>
              <a:rPr b="1" lang="es-419" sz="1600"/>
              <a:t>Nota</a:t>
            </a:r>
            <a:r>
              <a:rPr lang="es-419" sz="1600"/>
              <a:t>: No es importante que comprenda todo lo que vea y haga en esta actividad. 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60"/>
          <p:cNvSpPr txBox="1"/>
          <p:nvPr>
            <p:ph type="ctrTitle"/>
          </p:nvPr>
        </p:nvSpPr>
        <p:spPr>
          <a:xfrm>
            <a:off x="416425" y="915409"/>
            <a:ext cx="8231464" cy="180239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E8FA"/>
              </a:buClr>
              <a:buSzPts val="4000"/>
              <a:buNone/>
            </a:pPr>
            <a:r>
              <a:rPr lang="es-419" sz="4000">
                <a:solidFill>
                  <a:srgbClr val="AEE8FA"/>
                </a:solidFill>
              </a:rPr>
              <a:t>1.6 Redes confiables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61"/>
          <p:cNvSpPr txBox="1"/>
          <p:nvPr>
            <p:ph type="title"/>
          </p:nvPr>
        </p:nvSpPr>
        <p:spPr>
          <a:xfrm>
            <a:off x="87549" y="41393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Red confiable</a:t>
            </a:r>
            <a:br>
              <a:rPr lang="es-419"/>
            </a:br>
            <a:r>
              <a:rPr lang="es-419"/>
              <a:t>Arquitectura de red</a:t>
            </a:r>
            <a:endParaRPr/>
          </a:p>
        </p:txBody>
      </p:sp>
      <p:sp>
        <p:nvSpPr>
          <p:cNvPr id="705" name="Google Shape;705;p61"/>
          <p:cNvSpPr txBox="1"/>
          <p:nvPr>
            <p:ph idx="1" type="body"/>
          </p:nvPr>
        </p:nvSpPr>
        <p:spPr>
          <a:xfrm>
            <a:off x="4883285" y="414868"/>
            <a:ext cx="4192621" cy="40754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-84138" lvl="0" marL="16986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Font typeface="Noto Sans Symbols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La arquitectura de red se refiere a las tecnologías que admiten la infraestructura que mueve los datos a través de la red.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Existen cuatro características básicas que las arquitecturas subyacentes deben abordar para cumplir con las expectativas del usuario: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Tolerancia a fallas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Escalabilidad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Calidad de servicio (QoS)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Seguridad</a:t>
            </a:r>
            <a:endParaRPr/>
          </a:p>
        </p:txBody>
      </p:sp>
      <p:pic>
        <p:nvPicPr>
          <p:cNvPr id="706" name="Google Shape;706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425" y="824344"/>
            <a:ext cx="3772426" cy="37247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62"/>
          <p:cNvSpPr txBox="1"/>
          <p:nvPr>
            <p:ph type="title"/>
          </p:nvPr>
        </p:nvSpPr>
        <p:spPr>
          <a:xfrm>
            <a:off x="87549" y="41393"/>
            <a:ext cx="8875300" cy="65741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Red confiable</a:t>
            </a:r>
            <a:br>
              <a:rPr lang="es-419"/>
            </a:br>
            <a:r>
              <a:rPr lang="es-419"/>
              <a:t>Tolerancia de fallas</a:t>
            </a:r>
            <a:endParaRPr/>
          </a:p>
        </p:txBody>
      </p:sp>
      <p:sp>
        <p:nvSpPr>
          <p:cNvPr id="713" name="Google Shape;713;p62"/>
          <p:cNvSpPr txBox="1"/>
          <p:nvPr>
            <p:ph idx="1" type="body"/>
          </p:nvPr>
        </p:nvSpPr>
        <p:spPr>
          <a:xfrm>
            <a:off x="202765" y="698810"/>
            <a:ext cx="4174502" cy="40135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Una red con tolerancia a fallas disminuye el impacto de una falla al limitar la cantidad de dispositivos afectados. Para la tolerancia a fallas, se necesitan varias rutas.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Las redes confiables proporcionan redundancia al implementar una red de paquetes conmutados: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La conmutación por paquetes divide el tráfico en paquetes que se enrutan a través de una red. 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En teoría, cada paquete puede tomar una ruta diferente hacia el destino.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Esto no es posible con las redes conmutadas por circuitos que establecen circuitos dedicados.</a:t>
            </a:r>
            <a:endParaRPr/>
          </a:p>
          <a:p>
            <a:pPr indent="-84138" lvl="0" marL="16986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id="714" name="Google Shape;714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08804" y="755961"/>
            <a:ext cx="4769261" cy="30794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63"/>
          <p:cNvSpPr txBox="1"/>
          <p:nvPr>
            <p:ph type="title"/>
          </p:nvPr>
        </p:nvSpPr>
        <p:spPr>
          <a:xfrm>
            <a:off x="87549" y="41393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Red confiable </a:t>
            </a:r>
            <a:br>
              <a:rPr lang="es-419"/>
            </a:br>
            <a:r>
              <a:rPr lang="es-419"/>
              <a:t>Escalabilidad</a:t>
            </a:r>
            <a:endParaRPr/>
          </a:p>
        </p:txBody>
      </p:sp>
      <p:sp>
        <p:nvSpPr>
          <p:cNvPr id="721" name="Google Shape;721;p63"/>
          <p:cNvSpPr txBox="1"/>
          <p:nvPr>
            <p:ph idx="1" type="body"/>
          </p:nvPr>
        </p:nvSpPr>
        <p:spPr>
          <a:xfrm>
            <a:off x="5432086" y="784034"/>
            <a:ext cx="3529770" cy="33846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-66992" lvl="0" marL="16986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Font typeface="Noto Sans Symbols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20"/>
              <a:buNone/>
            </a:pPr>
            <a:r>
              <a:rPr lang="es-419" sz="1800"/>
              <a:t>Una red escalable puede expandirse fácil y rápidamente para admitir nuevos usuarios y nuevas aplicaciones sin afectar el rendimiento de los servicios de los usuarios actuales.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20"/>
              <a:buNone/>
            </a:pPr>
            <a:r>
              <a:rPr lang="es-419" sz="1800"/>
              <a:t>Los diseñadores de redes siguen normas y protocolos aceptados para hacer que las redes sean escalables.</a:t>
            </a:r>
            <a:endParaRPr/>
          </a:p>
          <a:p>
            <a:pPr indent="-84138" lvl="0" marL="16986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id="722" name="Google Shape;722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550" y="984157"/>
            <a:ext cx="5234470" cy="3639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64"/>
          <p:cNvSpPr txBox="1"/>
          <p:nvPr>
            <p:ph type="title"/>
          </p:nvPr>
        </p:nvSpPr>
        <p:spPr>
          <a:xfrm>
            <a:off x="87549" y="41393"/>
            <a:ext cx="9056451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Red confiable</a:t>
            </a:r>
            <a:br>
              <a:rPr lang="es-419"/>
            </a:br>
            <a:r>
              <a:rPr lang="es-419"/>
              <a:t>Calidad de servicio</a:t>
            </a:r>
            <a:endParaRPr/>
          </a:p>
        </p:txBody>
      </p:sp>
      <p:sp>
        <p:nvSpPr>
          <p:cNvPr id="729" name="Google Shape;729;p64"/>
          <p:cNvSpPr txBox="1"/>
          <p:nvPr>
            <p:ph idx="1" type="body"/>
          </p:nvPr>
        </p:nvSpPr>
        <p:spPr>
          <a:xfrm>
            <a:off x="87549" y="798944"/>
            <a:ext cx="3809042" cy="4147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lang="es-419"/>
              <a:t>Las transmisiones de voz y vídeo en vivo requieren mayores expectativas para los servicios que se proporcionan.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None/>
            </a:pPr>
            <a:r>
              <a:rPr lang="es-419"/>
              <a:t>¿Alguna vez miró un vídeo en vivo con interrupciones y pausas constantes? Esto sucede cuando existe una mayor demanda de ancho de banda que la que hay disponible y la QoS no está configurada.</a:t>
            </a:r>
            <a:endParaRPr/>
          </a:p>
          <a:p>
            <a:pPr indent="-169863" lvl="0" marL="16986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Font typeface="Arial"/>
              <a:buChar char="•"/>
            </a:pPr>
            <a:r>
              <a:rPr lang="es-419"/>
              <a:t>La calidad de servicio (QoS) es el principal mecanismo que se utiliza para garantizar la entrega confiable de contenido a todos los usuarios. </a:t>
            </a:r>
            <a:endParaRPr/>
          </a:p>
          <a:p>
            <a:pPr indent="-169863" lvl="0" marL="16986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Font typeface="Arial"/>
              <a:buChar char="•"/>
            </a:pPr>
            <a:r>
              <a:rPr lang="es-419"/>
              <a:t>Con la implementación de una política de QoS, el router puede administrar más fácilmente el flujo del tráfico de voz y de datos.</a:t>
            </a:r>
            <a:endParaRPr/>
          </a:p>
          <a:p>
            <a:pPr indent="-84138" lvl="0" marL="16986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id="730" name="Google Shape;730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96591" y="798944"/>
            <a:ext cx="5106266" cy="39093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65"/>
          <p:cNvSpPr txBox="1"/>
          <p:nvPr>
            <p:ph type="title"/>
          </p:nvPr>
        </p:nvSpPr>
        <p:spPr>
          <a:xfrm>
            <a:off x="87549" y="41393"/>
            <a:ext cx="523447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Red confiable</a:t>
            </a:r>
            <a:br>
              <a:rPr lang="es-419"/>
            </a:br>
            <a:r>
              <a:rPr lang="es-419"/>
              <a:t>Seguridad de la red</a:t>
            </a:r>
            <a:endParaRPr/>
          </a:p>
        </p:txBody>
      </p:sp>
      <p:sp>
        <p:nvSpPr>
          <p:cNvPr id="737" name="Google Shape;737;p65"/>
          <p:cNvSpPr txBox="1"/>
          <p:nvPr>
            <p:ph idx="1" type="body"/>
          </p:nvPr>
        </p:nvSpPr>
        <p:spPr>
          <a:xfrm>
            <a:off x="5164667" y="132511"/>
            <a:ext cx="3687122" cy="45953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lang="es-419"/>
              <a:t>Existen dos tipos principales de seguridad de la red que se deben abordar:  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-419" sz="1500"/>
              <a:t>Seguridad de la infraestructura de la red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419" sz="1400"/>
              <a:t>Seguridad física de los dispositivos de red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419" sz="1400"/>
              <a:t>Prevenir el acceso no autorizado a los dispositivos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s-419" sz="1500"/>
              <a:t>Seguridad de la información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419" sz="1400"/>
              <a:t>Protección de la información o de los datos transmitidos a través de la red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350"/>
              <a:buNone/>
            </a:pPr>
            <a:r>
              <a:rPr lang="es-419"/>
              <a:t>Tres objetivos de seguridad de la red: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400"/>
              <a:buChar char="•"/>
            </a:pPr>
            <a:r>
              <a:rPr lang="es-419"/>
              <a:t>Confidencialidad: solo los destinatarios deseados pueden leer los datos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</a:pPr>
            <a:r>
              <a:rPr lang="es-419"/>
              <a:t>Integridad: garantía de que los datos no se alteraron durante la transmisión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</a:pPr>
            <a:r>
              <a:rPr lang="es-419"/>
              <a:t>Disponibilidad: garantía del acceso confiable y oportuno a los datos por parte de los usuarios autorizados</a:t>
            </a:r>
            <a:endParaRPr/>
          </a:p>
          <a:p>
            <a:pPr indent="-84138" lvl="0" marL="169863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35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id="738" name="Google Shape;738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549" y="988631"/>
            <a:ext cx="4975518" cy="36446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66"/>
          <p:cNvSpPr txBox="1"/>
          <p:nvPr>
            <p:ph type="ctrTitle"/>
          </p:nvPr>
        </p:nvSpPr>
        <p:spPr>
          <a:xfrm>
            <a:off x="416425" y="915409"/>
            <a:ext cx="8231464" cy="180239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E8FA"/>
              </a:buClr>
              <a:buSzPts val="4000"/>
              <a:buNone/>
            </a:pPr>
            <a:r>
              <a:rPr lang="es-419" sz="4000">
                <a:solidFill>
                  <a:srgbClr val="AEE8FA"/>
                </a:solidFill>
              </a:rPr>
              <a:t>1.7 Tendencias de red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67"/>
          <p:cNvSpPr txBox="1"/>
          <p:nvPr>
            <p:ph type="title"/>
          </p:nvPr>
        </p:nvSpPr>
        <p:spPr>
          <a:xfrm>
            <a:off x="87549" y="41393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Tendencias de red</a:t>
            </a:r>
            <a:br>
              <a:rPr lang="es-419"/>
            </a:br>
            <a:r>
              <a:rPr lang="es-419"/>
              <a:t>Tendencias recientes</a:t>
            </a:r>
            <a:endParaRPr/>
          </a:p>
        </p:txBody>
      </p:sp>
      <p:sp>
        <p:nvSpPr>
          <p:cNvPr id="751" name="Google Shape;751;p67"/>
          <p:cNvSpPr txBox="1"/>
          <p:nvPr>
            <p:ph idx="1" type="body"/>
          </p:nvPr>
        </p:nvSpPr>
        <p:spPr>
          <a:xfrm>
            <a:off x="5322019" y="555812"/>
            <a:ext cx="3529770" cy="38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-84138" lvl="0" marL="16986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Font typeface="Noto Sans Symbols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None/>
            </a:pPr>
            <a:r>
              <a:rPr lang="es-419"/>
              <a:t>La función de la red se debe ajustar y transformar continuamente para poder mantenerse al día con las nuevas tecnologías y los nuevos dispositivos para usuarios finales, ya que se lanzan al mercado de manera constante.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None/>
            </a:pPr>
            <a:r>
              <a:rPr lang="es-419"/>
              <a:t>Muchas nuevas tendencias de red que afectarán a organizaciones y consumidores: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s-419"/>
              <a:t>Traiga su propio dispositivo (BYOD)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s-419"/>
              <a:t>Colaboración en línea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s-419"/>
              <a:t>Comunicaciones de video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s-419"/>
              <a:t>Computación en la nube</a:t>
            </a:r>
            <a:endParaRPr/>
          </a:p>
          <a:p>
            <a:pPr indent="-84138" lvl="0" marL="169863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350"/>
              <a:buFont typeface="Noto Sans Symbols"/>
              <a:buNone/>
            </a:pPr>
            <a:r>
              <a:t/>
            </a:r>
            <a:endParaRPr/>
          </a:p>
          <a:p>
            <a:pPr indent="-84138" lvl="0" marL="16986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id="752" name="Google Shape;752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549" y="798944"/>
            <a:ext cx="5172075" cy="372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68"/>
          <p:cNvSpPr txBox="1"/>
          <p:nvPr>
            <p:ph type="title"/>
          </p:nvPr>
        </p:nvSpPr>
        <p:spPr>
          <a:xfrm>
            <a:off x="87549" y="41393"/>
            <a:ext cx="523447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Tendencias de red</a:t>
            </a:r>
            <a:br>
              <a:rPr lang="es-419"/>
            </a:br>
            <a:r>
              <a:rPr lang="es-419"/>
              <a:t>Trae tu propio dispositivo</a:t>
            </a:r>
            <a:endParaRPr/>
          </a:p>
        </p:txBody>
      </p:sp>
      <p:sp>
        <p:nvSpPr>
          <p:cNvPr id="759" name="Google Shape;759;p68"/>
          <p:cNvSpPr txBox="1"/>
          <p:nvPr>
            <p:ph idx="1" type="body"/>
          </p:nvPr>
        </p:nvSpPr>
        <p:spPr>
          <a:xfrm>
            <a:off x="5322019" y="274320"/>
            <a:ext cx="3529770" cy="4315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lang="es-419"/>
              <a:t>Trae tu propio dispositivo (BYOD) permite a los usuarios usar sus propios dispositivos, dándoles más oportunidades y una mayor flexibilidad.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None/>
            </a:pPr>
            <a:r>
              <a:rPr lang="es-419"/>
              <a:t>BYOD permite a los usuarios finales tener la libertad de utilizar herramientas personales para comunicarse y acceder a información mediante los siguientes dispositivos: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400"/>
              <a:buChar char="•"/>
            </a:pPr>
            <a:r>
              <a:rPr lang="es-419"/>
              <a:t>Computadoras portátiles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</a:pPr>
            <a:r>
              <a:rPr lang="es-419"/>
              <a:t>Netbooks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</a:pPr>
            <a:r>
              <a:rPr lang="es-419"/>
              <a:t>Tablets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</a:pPr>
            <a:r>
              <a:rPr lang="es-419"/>
              <a:t>Smartphones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</a:pPr>
            <a:r>
              <a:rPr lang="es-419"/>
              <a:t>Lectores de libros electrónicos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350"/>
              <a:buNone/>
            </a:pPr>
            <a:r>
              <a:rPr lang="es-419"/>
              <a:t>BYOD significa que se puede usar cualquier dispositivo, de cualquier persona, en cualquier lugar.</a:t>
            </a:r>
            <a:endParaRPr/>
          </a:p>
        </p:txBody>
      </p:sp>
      <p:pic>
        <p:nvPicPr>
          <p:cNvPr id="760" name="Google Shape;760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7094" y="894229"/>
            <a:ext cx="5114925" cy="369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3"/>
          <p:cNvSpPr txBox="1"/>
          <p:nvPr>
            <p:ph idx="1" type="body"/>
          </p:nvPr>
        </p:nvSpPr>
        <p:spPr>
          <a:xfrm>
            <a:off x="144065" y="798944"/>
            <a:ext cx="8853286" cy="14701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20"/>
              <a:buNone/>
            </a:pPr>
            <a:r>
              <a:rPr lang="es-419" sz="1800"/>
              <a:t>La comunicación es casi tan importante para nosotros como el aire, el agua, los alimentos y un lugar para vivir. En el mundo actual, estamos conectados como nunca antes gracias al uso de redes.</a:t>
            </a:r>
            <a:endParaRPr/>
          </a:p>
        </p:txBody>
      </p:sp>
      <p:sp>
        <p:nvSpPr>
          <p:cNvPr id="480" name="Google Shape;480;p33"/>
          <p:cNvSpPr txBox="1"/>
          <p:nvPr/>
        </p:nvSpPr>
        <p:spPr>
          <a:xfrm>
            <a:off x="144065" y="63366"/>
            <a:ext cx="8999935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Redes Hoy</a:t>
            </a:r>
            <a:br>
              <a:rPr lang="es-419" sz="24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-419" sz="24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Redes Conéctenos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69"/>
          <p:cNvSpPr txBox="1"/>
          <p:nvPr>
            <p:ph type="title"/>
          </p:nvPr>
        </p:nvSpPr>
        <p:spPr>
          <a:xfrm>
            <a:off x="87549" y="41393"/>
            <a:ext cx="4617313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Tendencias de red</a:t>
            </a:r>
            <a:br>
              <a:rPr lang="es-419"/>
            </a:br>
            <a:r>
              <a:rPr lang="es-419"/>
              <a:t>Colaboración en línea</a:t>
            </a:r>
            <a:endParaRPr/>
          </a:p>
        </p:txBody>
      </p:sp>
      <p:sp>
        <p:nvSpPr>
          <p:cNvPr id="767" name="Google Shape;767;p69"/>
          <p:cNvSpPr txBox="1"/>
          <p:nvPr>
            <p:ph idx="1" type="body"/>
          </p:nvPr>
        </p:nvSpPr>
        <p:spPr>
          <a:xfrm>
            <a:off x="5357877" y="684643"/>
            <a:ext cx="3529770" cy="37544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-169863" lvl="0" marL="16986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Char char="▪"/>
            </a:pPr>
            <a:r>
              <a:rPr lang="es-419"/>
              <a:t>Colaborar y trabajar con otros a través de la red en proyectos conjuntos.</a:t>
            </a:r>
            <a:endParaRPr/>
          </a:p>
          <a:p>
            <a:pPr indent="-169863" lvl="0" marL="16986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Char char="▪"/>
            </a:pPr>
            <a:r>
              <a:rPr lang="es-419"/>
              <a:t>Las herramientas de colaboración, incluido Cisco WebEx (que se muestra en la figura), brindan a los usuarios una forma de conectarse e interactuar instantáneamente.</a:t>
            </a:r>
            <a:endParaRPr/>
          </a:p>
          <a:p>
            <a:pPr indent="-169863" lvl="0" marL="16986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Char char="▪"/>
            </a:pPr>
            <a:r>
              <a:rPr lang="es-419"/>
              <a:t>La colaboración es una prioridad muy alta para las empresas y en la educación.</a:t>
            </a:r>
            <a:endParaRPr/>
          </a:p>
          <a:p>
            <a:pPr indent="-169863" lvl="0" marL="16986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Char char="▪"/>
            </a:pPr>
            <a:r>
              <a:rPr lang="es-419"/>
              <a:t>Cisco Webex Teams es una herramienta de colaboración multifuncional.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s-419"/>
              <a:t>Enviar mensajes instantáneos 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s-419"/>
              <a:t>Publicar imágenes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s-419"/>
              <a:t>Publicar vídeos y enlaces</a:t>
            </a:r>
            <a:endParaRPr/>
          </a:p>
          <a:p>
            <a:pPr indent="-84138" lvl="0" marL="169863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35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id="768" name="Google Shape;768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4622" y="1202201"/>
            <a:ext cx="4835762" cy="2719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70"/>
          <p:cNvSpPr txBox="1"/>
          <p:nvPr>
            <p:ph type="title"/>
          </p:nvPr>
        </p:nvSpPr>
        <p:spPr>
          <a:xfrm>
            <a:off x="87549" y="41393"/>
            <a:ext cx="9056451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Tendencias de red</a:t>
            </a:r>
            <a:br>
              <a:rPr lang="es-419"/>
            </a:br>
            <a:r>
              <a:rPr lang="es-419"/>
              <a:t>Comunicación por video</a:t>
            </a:r>
            <a:endParaRPr/>
          </a:p>
        </p:txBody>
      </p:sp>
      <p:sp>
        <p:nvSpPr>
          <p:cNvPr id="775" name="Google Shape;775;p70"/>
          <p:cNvSpPr txBox="1"/>
          <p:nvPr>
            <p:ph idx="1" type="body"/>
          </p:nvPr>
        </p:nvSpPr>
        <p:spPr>
          <a:xfrm>
            <a:off x="313268" y="802758"/>
            <a:ext cx="7929584" cy="24823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-169863" lvl="0" marL="16986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Font typeface="Arial"/>
              <a:buChar char="•"/>
            </a:pPr>
            <a:r>
              <a:rPr lang="es-419" sz="1800"/>
              <a:t>Las videollamadas se realizan a cualquier persona, independientemente de dónde se encuentren.</a:t>
            </a:r>
            <a:endParaRPr/>
          </a:p>
          <a:p>
            <a:pPr indent="-169863" lvl="0" marL="16986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20"/>
              <a:buFont typeface="Arial"/>
              <a:buChar char="•"/>
            </a:pPr>
            <a:r>
              <a:rPr lang="es-419" sz="1800"/>
              <a:t>La videoconferencia es una herramienta poderosa para comunicarse con otros.</a:t>
            </a:r>
            <a:endParaRPr/>
          </a:p>
          <a:p>
            <a:pPr indent="-169863" lvl="0" marL="16986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20"/>
              <a:buFont typeface="Arial"/>
              <a:buChar char="•"/>
            </a:pPr>
            <a:r>
              <a:rPr lang="es-419" sz="1800"/>
              <a:t>El vídeo se está convirtiendo en un requisito crítico para una colaboración eficaz.</a:t>
            </a:r>
            <a:endParaRPr/>
          </a:p>
          <a:p>
            <a:pPr indent="-169863" lvl="0" marL="16986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20"/>
              <a:buFont typeface="Arial"/>
              <a:buChar char="•"/>
            </a:pPr>
            <a:r>
              <a:rPr lang="es-419" sz="1800"/>
              <a:t>Los poderes de Cisco TelePresence son una forma de trabajar donde todos, en todas partes</a:t>
            </a:r>
            <a:r>
              <a:rPr lang="es-419"/>
              <a:t>. </a:t>
            </a:r>
            <a:r>
              <a:rPr lang="es-419" sz="1800"/>
              <a:t>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71"/>
          <p:cNvSpPr txBox="1"/>
          <p:nvPr>
            <p:ph type="title"/>
          </p:nvPr>
        </p:nvSpPr>
        <p:spPr>
          <a:xfrm>
            <a:off x="87549" y="41393"/>
            <a:ext cx="9056451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s-419"/>
            </a:br>
            <a:r>
              <a:rPr lang="es-419"/>
              <a:t>Vídeo de Tendencias de Red — Cisco WebEx para Reuniones</a:t>
            </a:r>
            <a:endParaRPr/>
          </a:p>
        </p:txBody>
      </p:sp>
      <p:pic>
        <p:nvPicPr>
          <p:cNvPr id="782" name="Google Shape;782;p7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0079" y="798944"/>
            <a:ext cx="6811390" cy="38650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72"/>
          <p:cNvSpPr txBox="1"/>
          <p:nvPr>
            <p:ph type="title"/>
          </p:nvPr>
        </p:nvSpPr>
        <p:spPr>
          <a:xfrm>
            <a:off x="87549" y="41393"/>
            <a:ext cx="5082966" cy="9902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Tendencias de red</a:t>
            </a:r>
            <a:br>
              <a:rPr lang="es-419"/>
            </a:br>
            <a:r>
              <a:rPr lang="es-419"/>
              <a:t>Computación en la nube</a:t>
            </a:r>
            <a:endParaRPr/>
          </a:p>
        </p:txBody>
      </p:sp>
      <p:sp>
        <p:nvSpPr>
          <p:cNvPr id="789" name="Google Shape;789;p72"/>
          <p:cNvSpPr txBox="1"/>
          <p:nvPr>
            <p:ph idx="1" type="body"/>
          </p:nvPr>
        </p:nvSpPr>
        <p:spPr>
          <a:xfrm>
            <a:off x="87549" y="1031631"/>
            <a:ext cx="8861997" cy="3224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lang="es-419"/>
              <a:t>La computación en la nube nos permite almacenar archivos personales o respaldar nuestros datos en servidores a través de Internet. 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400"/>
              <a:buChar char="•"/>
            </a:pPr>
            <a:r>
              <a:rPr lang="es-419"/>
              <a:t>También se puede acceder a las aplicaciones mediante la nube.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</a:pPr>
            <a:r>
              <a:rPr lang="es-419"/>
              <a:t>Permite a las empresas entregar a cualquier dispositivo en cualquier parte del mundo.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35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None/>
            </a:pPr>
            <a:r>
              <a:rPr lang="es-419"/>
              <a:t>La computación en la nube es posible gracias a los centros de datos. 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400"/>
              <a:buChar char="•"/>
            </a:pPr>
            <a:r>
              <a:rPr lang="es-419"/>
              <a:t>Las empresas más pequeñas que no pueden costear sus propios centros de datos, arriendan servicios de servidores y almacenamiento de organizaciones con centro de datos más grandes en la nube.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350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73"/>
          <p:cNvSpPr txBox="1"/>
          <p:nvPr>
            <p:ph type="title"/>
          </p:nvPr>
        </p:nvSpPr>
        <p:spPr>
          <a:xfrm>
            <a:off x="87549" y="41393"/>
            <a:ext cx="4753023" cy="10320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Tendencias de red</a:t>
            </a:r>
            <a:br>
              <a:rPr lang="es-419"/>
            </a:br>
            <a:r>
              <a:rPr lang="es-419"/>
              <a:t>Computación en la nube (Cont.)</a:t>
            </a:r>
            <a:endParaRPr/>
          </a:p>
        </p:txBody>
      </p:sp>
      <p:sp>
        <p:nvSpPr>
          <p:cNvPr id="796" name="Google Shape;796;p73"/>
          <p:cNvSpPr txBox="1"/>
          <p:nvPr>
            <p:ph idx="1" type="body"/>
          </p:nvPr>
        </p:nvSpPr>
        <p:spPr>
          <a:xfrm>
            <a:off x="152400" y="1073425"/>
            <a:ext cx="8850813" cy="36163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lang="es-419"/>
              <a:t>Cuatro tipos de nubes: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Nubes públicas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s-419" sz="1600"/>
              <a:t>Disponible para el público en general a través de un modelo de pago por uso o de forma gratuita.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Nubes privadas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s-419" sz="1600"/>
              <a:t>Destinado a una organización o entidad específica como el gobierno.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Nubes híbridas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s-419" sz="1600"/>
              <a:t>Están compuestas por dos o más tipos de nubes; por ejemplo, mitad personalizada y mitad pública. 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s-419" sz="1600"/>
              <a:t>Cada parte sigue siendo un objeto distinto, pero ambas están conectadas con la misma arquitectura.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Nubes personalizadas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s-419" sz="1600"/>
              <a:t>Creado para satisfacer las necesidades de una industria específica, como la atención médica o los medios de comunicación. 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s-419" sz="1600"/>
              <a:t>Puede ser privado o público.</a:t>
            </a:r>
            <a:endParaRPr/>
          </a:p>
          <a:p>
            <a:pPr indent="0" lvl="2" marL="261936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74"/>
          <p:cNvSpPr txBox="1"/>
          <p:nvPr>
            <p:ph type="title"/>
          </p:nvPr>
        </p:nvSpPr>
        <p:spPr>
          <a:xfrm>
            <a:off x="87549" y="41393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Tendencias de red</a:t>
            </a:r>
            <a:br>
              <a:rPr lang="es-419"/>
            </a:br>
            <a:r>
              <a:rPr lang="es-419"/>
              <a:t>Tendencias tecnológicas en el hogar</a:t>
            </a:r>
            <a:endParaRPr/>
          </a:p>
        </p:txBody>
      </p:sp>
      <p:sp>
        <p:nvSpPr>
          <p:cNvPr id="803" name="Google Shape;803;p74"/>
          <p:cNvSpPr txBox="1"/>
          <p:nvPr>
            <p:ph idx="1" type="body"/>
          </p:nvPr>
        </p:nvSpPr>
        <p:spPr>
          <a:xfrm>
            <a:off x="4986866" y="798944"/>
            <a:ext cx="3720351" cy="32402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-215900" lvl="1" marL="3587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La tecnología del hogar inteligente es una tendencia en alza que permite que la tecnología se integre a los dispositivos que se utilizan a diario, lo que permite que se interconecten con otros dispositivos.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Los hornos podrían reconocer cuándo cocinar una comida para usted mediante la comunicación con su calendario para saber la hora en la que tiene programado regresar a casa.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La tecnología de hogar inteligente se está desarrollando actualmente para todas las habitaciones dentro de una casa.</a:t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270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804" name="Google Shape;804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549" y="798945"/>
            <a:ext cx="4796178" cy="38520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75"/>
          <p:cNvSpPr txBox="1"/>
          <p:nvPr>
            <p:ph type="title"/>
          </p:nvPr>
        </p:nvSpPr>
        <p:spPr>
          <a:xfrm>
            <a:off x="87549" y="41393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Tendencias de red</a:t>
            </a:r>
            <a:br>
              <a:rPr lang="es-419"/>
            </a:br>
            <a:r>
              <a:rPr lang="es-419"/>
              <a:t>Redes de línea eléctrica</a:t>
            </a:r>
            <a:endParaRPr/>
          </a:p>
        </p:txBody>
      </p:sp>
      <p:sp>
        <p:nvSpPr>
          <p:cNvPr id="811" name="Google Shape;811;p75"/>
          <p:cNvSpPr txBox="1"/>
          <p:nvPr>
            <p:ph idx="1" type="body"/>
          </p:nvPr>
        </p:nvSpPr>
        <p:spPr>
          <a:xfrm>
            <a:off x="5442012" y="130779"/>
            <a:ext cx="3307538" cy="3524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-215900" lvl="1" marL="3587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s-419" sz="1600"/>
              <a:t>Las redes por línea eléctrica pueden permitir que los dispositivos se conecten a una red LAN donde los cables de la red de datos o las comunicaciones inalámbricas no son una opción viable.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</a:pPr>
            <a:r>
              <a:rPr lang="es-419" sz="1600"/>
              <a:t>Con un adaptador estándar de línea eléctrica, los dispositivos pueden conectarse a la red LAN donde haya un tomacorriente mediante el envío de datos en determinadas frecuencias.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</a:pPr>
            <a:r>
              <a:rPr lang="es-419" sz="1600"/>
              <a:t>La red Powerline es especialmente útil cuando los puntos de acceso inalámbrico no pueden llegar a todos los dispositivos en el hogar.</a:t>
            </a:r>
            <a:endParaRPr/>
          </a:p>
        </p:txBody>
      </p:sp>
      <p:pic>
        <p:nvPicPr>
          <p:cNvPr id="812" name="Google Shape;812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549" y="798944"/>
            <a:ext cx="5354463" cy="28447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76"/>
          <p:cNvSpPr txBox="1"/>
          <p:nvPr>
            <p:ph type="title"/>
          </p:nvPr>
        </p:nvSpPr>
        <p:spPr>
          <a:xfrm>
            <a:off x="87549" y="41393"/>
            <a:ext cx="4875536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Tendencias de red</a:t>
            </a:r>
            <a:br>
              <a:rPr lang="es-419"/>
            </a:br>
            <a:r>
              <a:rPr lang="es-419"/>
              <a:t>Banda ancha inalámbrica</a:t>
            </a:r>
            <a:endParaRPr/>
          </a:p>
        </p:txBody>
      </p:sp>
      <p:sp>
        <p:nvSpPr>
          <p:cNvPr id="819" name="Google Shape;819;p76"/>
          <p:cNvSpPr txBox="1"/>
          <p:nvPr>
            <p:ph idx="1" type="body"/>
          </p:nvPr>
        </p:nvSpPr>
        <p:spPr>
          <a:xfrm>
            <a:off x="5227352" y="798944"/>
            <a:ext cx="3673429" cy="35289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1" marL="1428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/>
              <a:t>Además de DSL y cable, la conexión inalámbrica es otra opción utilizada para conectar hogares y pequeñas empresas a Internet. 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-419"/>
              <a:t>El proveedor de servicios de Internet inalámbrico (WISP), que se encuentra con mayor frecuencia en entornos rurales, es un ISP que conecta a los suscriptores a zonas activas o puntos de acceso designados. 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-419"/>
              <a:t>La banda ancha inalámbrica es otra solución para el hogar y las pequeñas empresas.</a:t>
            </a:r>
            <a:endParaRPr/>
          </a:p>
          <a:p>
            <a:pPr indent="-169862" lvl="3" marL="50323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</a:pPr>
            <a:r>
              <a:rPr lang="es-419"/>
              <a:t>Utiliza la misma tecnología de red celular que utiliza un Smartphone.</a:t>
            </a:r>
            <a:endParaRPr/>
          </a:p>
          <a:p>
            <a:pPr indent="-169862" lvl="3" marL="50323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</a:pPr>
            <a:r>
              <a:rPr lang="es-419"/>
              <a:t>Se instala una antena fuera del hogar, que proporciona conectividad inalámbrica o por cable a los dispositivos en el hogar.</a:t>
            </a:r>
            <a:endParaRPr/>
          </a:p>
        </p:txBody>
      </p:sp>
      <p:pic>
        <p:nvPicPr>
          <p:cNvPr id="820" name="Google Shape;820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0585" y="798944"/>
            <a:ext cx="4762500" cy="356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77"/>
          <p:cNvSpPr txBox="1"/>
          <p:nvPr>
            <p:ph type="ctrTitle"/>
          </p:nvPr>
        </p:nvSpPr>
        <p:spPr>
          <a:xfrm>
            <a:off x="416425" y="915409"/>
            <a:ext cx="8231464" cy="180239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E8FA"/>
              </a:buClr>
              <a:buSzPts val="4000"/>
              <a:buNone/>
            </a:pPr>
            <a:r>
              <a:rPr lang="es-419" sz="4000">
                <a:solidFill>
                  <a:srgbClr val="AEE8FA"/>
                </a:solidFill>
              </a:rPr>
              <a:t>1.8 Seguridad de la red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78"/>
          <p:cNvSpPr txBox="1"/>
          <p:nvPr>
            <p:ph type="title"/>
          </p:nvPr>
        </p:nvSpPr>
        <p:spPr>
          <a:xfrm>
            <a:off x="87549" y="41393"/>
            <a:ext cx="5123043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Seguridad de la red </a:t>
            </a:r>
            <a:br>
              <a:rPr lang="es-419"/>
            </a:br>
            <a:r>
              <a:rPr lang="es-419"/>
              <a:t>Amenazas de seguridad</a:t>
            </a:r>
            <a:endParaRPr/>
          </a:p>
        </p:txBody>
      </p:sp>
      <p:sp>
        <p:nvSpPr>
          <p:cNvPr id="833" name="Google Shape;833;p78"/>
          <p:cNvSpPr txBox="1"/>
          <p:nvPr>
            <p:ph idx="1" type="body"/>
          </p:nvPr>
        </p:nvSpPr>
        <p:spPr>
          <a:xfrm>
            <a:off x="5286792" y="361277"/>
            <a:ext cx="3673429" cy="38111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-215900" lvl="1" marL="3587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s-419" sz="1600"/>
              <a:t>La seguridad de la red es una parte fundamental de la red sin importar su tamaño.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</a:pPr>
            <a:r>
              <a:rPr lang="es-419" sz="1600"/>
              <a:t>La seguridad de la red que se implementa debe tener en cuenta el entorno y proteger los datos, pero, a su vez, debe permitir la calidad de servicio que se espera de la red.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</a:pPr>
            <a:r>
              <a:rPr lang="es-419" sz="1600"/>
              <a:t>La protección de la red incluye muchos protocolos, tecnologías, dispositivos, herramientas y técnicas para proteger los datos y mitigar amenazas.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</a:pPr>
            <a:r>
              <a:rPr lang="es-419" sz="1600"/>
              <a:t>Los vectores de amenazas pueden ser externos o internos.</a:t>
            </a:r>
            <a:endParaRPr/>
          </a:p>
        </p:txBody>
      </p:sp>
      <p:pic>
        <p:nvPicPr>
          <p:cNvPr id="834" name="Google Shape;834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6163" y="1322721"/>
            <a:ext cx="4864429" cy="2982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34"/>
          <p:cNvSpPr txBox="1"/>
          <p:nvPr/>
        </p:nvSpPr>
        <p:spPr>
          <a:xfrm>
            <a:off x="0" y="-123237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Redes Hoy</a:t>
            </a:r>
            <a:br>
              <a:rPr lang="es-419" sz="24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</a:br>
            <a:endParaRPr sz="2400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34"/>
          <p:cNvSpPr txBox="1"/>
          <p:nvPr>
            <p:ph type="title"/>
          </p:nvPr>
        </p:nvSpPr>
        <p:spPr>
          <a:xfrm>
            <a:off x="1" y="41393"/>
            <a:ext cx="9144000" cy="5929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Video: la experiencia de aprendizaje de Cisco Networking Academy</a:t>
            </a:r>
            <a:endParaRPr/>
          </a:p>
        </p:txBody>
      </p:sp>
      <p:sp>
        <p:nvSpPr>
          <p:cNvPr id="488" name="Google Shape;488;p34"/>
          <p:cNvSpPr txBox="1"/>
          <p:nvPr>
            <p:ph idx="1" type="body"/>
          </p:nvPr>
        </p:nvSpPr>
        <p:spPr>
          <a:xfrm>
            <a:off x="144065" y="798944"/>
            <a:ext cx="8853286" cy="5478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lang="es-419"/>
              <a:t>Cisco Networking Academy: aprenda cómo usamos la tecnología para hacer del mundo un lugar mejor.</a:t>
            </a:r>
            <a:endParaRPr/>
          </a:p>
        </p:txBody>
      </p:sp>
      <p:pic>
        <p:nvPicPr>
          <p:cNvPr id="489" name="Google Shape;489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66530" y="1510517"/>
            <a:ext cx="5263338" cy="30038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79"/>
          <p:cNvSpPr txBox="1"/>
          <p:nvPr>
            <p:ph type="title"/>
          </p:nvPr>
        </p:nvSpPr>
        <p:spPr>
          <a:xfrm>
            <a:off x="87549" y="41393"/>
            <a:ext cx="5123043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Seguridad de la red</a:t>
            </a:r>
            <a:br>
              <a:rPr lang="es-419"/>
            </a:br>
            <a:r>
              <a:rPr lang="es-419"/>
              <a:t>Amenazas de seguridad (Cont.)</a:t>
            </a:r>
            <a:endParaRPr/>
          </a:p>
        </p:txBody>
      </p:sp>
      <p:sp>
        <p:nvSpPr>
          <p:cNvPr id="841" name="Google Shape;841;p79"/>
          <p:cNvSpPr txBox="1"/>
          <p:nvPr>
            <p:ph idx="1" type="body"/>
          </p:nvPr>
        </p:nvSpPr>
        <p:spPr>
          <a:xfrm>
            <a:off x="5210592" y="277856"/>
            <a:ext cx="3673429" cy="43449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1" marL="1428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s-419" sz="1600"/>
              <a:t>Amenazas externas: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Virus, gusanos y caballos de Troya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Spyware y adware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Ataques de día cero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Ataques de actores de amenazas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Ataques por denegación de servicio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Intercepción y robo de datos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Robo de identidad</a:t>
            </a:r>
            <a:endParaRPr/>
          </a:p>
          <a:p>
            <a:pPr indent="-1143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0" lvl="1" marL="1428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lang="es-419" sz="1600"/>
              <a:t>Amenazas internas: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dispositivos perdidos o robados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uso indebido accidental por parte de los empleados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empleados malintencionados</a:t>
            </a:r>
            <a:endParaRPr/>
          </a:p>
        </p:txBody>
      </p:sp>
      <p:pic>
        <p:nvPicPr>
          <p:cNvPr id="842" name="Google Shape;842;p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6163" y="1322721"/>
            <a:ext cx="4864429" cy="2982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80"/>
          <p:cNvSpPr txBox="1"/>
          <p:nvPr>
            <p:ph type="title"/>
          </p:nvPr>
        </p:nvSpPr>
        <p:spPr>
          <a:xfrm>
            <a:off x="87549" y="41393"/>
            <a:ext cx="4261426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Seguridad de la red </a:t>
            </a:r>
            <a:br>
              <a:rPr lang="es-419"/>
            </a:br>
            <a:r>
              <a:rPr lang="es-419"/>
              <a:t>Soluciones de seguridad</a:t>
            </a:r>
            <a:endParaRPr/>
          </a:p>
        </p:txBody>
      </p:sp>
      <p:sp>
        <p:nvSpPr>
          <p:cNvPr id="849" name="Google Shape;849;p80"/>
          <p:cNvSpPr txBox="1"/>
          <p:nvPr>
            <p:ph idx="1" type="body"/>
          </p:nvPr>
        </p:nvSpPr>
        <p:spPr>
          <a:xfrm>
            <a:off x="4572000" y="917690"/>
            <a:ext cx="4410247" cy="31144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La seguridad debe implementarse en varias capas y debe utilizarse más de una solución de seguridad.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Componentes de seguridad de la red para la red de oficinas en el hogar o de pequeñas oficinas: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Se debe instalar un software antivirus y antispyware en los dispositivos finales.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El filtrado de firewall se utiliza para bloquear accesos no autorizados a la red.</a:t>
            </a:r>
            <a:endParaRPr/>
          </a:p>
          <a:p>
            <a:pPr indent="0" lvl="1" marL="1428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0" lvl="2" marL="261936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t/>
            </a:r>
            <a:endParaRPr/>
          </a:p>
        </p:txBody>
      </p:sp>
      <p:pic>
        <p:nvPicPr>
          <p:cNvPr id="850" name="Google Shape;850;p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548" y="880746"/>
            <a:ext cx="4261427" cy="35146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81"/>
          <p:cNvSpPr txBox="1"/>
          <p:nvPr>
            <p:ph type="title"/>
          </p:nvPr>
        </p:nvSpPr>
        <p:spPr>
          <a:xfrm>
            <a:off x="87549" y="41393"/>
            <a:ext cx="3641769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Seguridad de la red</a:t>
            </a:r>
            <a:br>
              <a:rPr lang="es-419"/>
            </a:br>
            <a:r>
              <a:rPr lang="es-419"/>
              <a:t>Soluciones de seguridad (Cont.)</a:t>
            </a:r>
            <a:endParaRPr/>
          </a:p>
        </p:txBody>
      </p:sp>
      <p:sp>
        <p:nvSpPr>
          <p:cNvPr id="857" name="Google Shape;857;p81"/>
          <p:cNvSpPr txBox="1"/>
          <p:nvPr>
            <p:ph idx="1" type="body"/>
          </p:nvPr>
        </p:nvSpPr>
        <p:spPr>
          <a:xfrm>
            <a:off x="4311537" y="1032933"/>
            <a:ext cx="4744914" cy="3166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1" marL="1428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s-419" sz="1600"/>
              <a:t>Las redes más grandes tienen requisitos de seguridad adicionales: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Sistema de firewall dedicado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Listas de control de acceso (ACL) 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Sistemas de prevención de intrusiones (IPS)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Redes privadas virtuales (VPN)</a:t>
            </a:r>
            <a:endParaRPr/>
          </a:p>
          <a:p>
            <a:pPr indent="0" lvl="1" marL="1428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lang="es-419" sz="1600"/>
              <a:t>El estudio de la seguridad de la red comienza con una comprensión clara de la infraestructura subyacente de conmutación y enrutamiento.</a:t>
            </a:r>
            <a:endParaRPr/>
          </a:p>
          <a:p>
            <a:pPr indent="0" lvl="2" marL="261936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t/>
            </a:r>
            <a:endParaRPr/>
          </a:p>
        </p:txBody>
      </p:sp>
      <p:pic>
        <p:nvPicPr>
          <p:cNvPr id="858" name="Google Shape;858;p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549" y="943570"/>
            <a:ext cx="4223989" cy="34838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82"/>
          <p:cNvSpPr txBox="1"/>
          <p:nvPr>
            <p:ph type="ctrTitle"/>
          </p:nvPr>
        </p:nvSpPr>
        <p:spPr>
          <a:xfrm>
            <a:off x="416425" y="915409"/>
            <a:ext cx="8231464" cy="180239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E8FA"/>
              </a:buClr>
              <a:buSzPts val="4000"/>
              <a:buNone/>
            </a:pPr>
            <a:r>
              <a:rPr lang="es-419" sz="4000">
                <a:solidFill>
                  <a:srgbClr val="AEE8FA"/>
                </a:solidFill>
              </a:rPr>
              <a:t>1.9 El profesional de TI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83"/>
          <p:cNvSpPr txBox="1"/>
          <p:nvPr>
            <p:ph type="title"/>
          </p:nvPr>
        </p:nvSpPr>
        <p:spPr>
          <a:xfrm>
            <a:off x="87549" y="41393"/>
            <a:ext cx="5371956" cy="9657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El profesional de TI </a:t>
            </a:r>
            <a:br>
              <a:rPr lang="es-419"/>
            </a:br>
            <a:r>
              <a:rPr lang="es-419"/>
              <a:t>CCNA</a:t>
            </a:r>
            <a:endParaRPr/>
          </a:p>
        </p:txBody>
      </p:sp>
      <p:sp>
        <p:nvSpPr>
          <p:cNvPr id="871" name="Google Shape;871;p83"/>
          <p:cNvSpPr txBox="1"/>
          <p:nvPr>
            <p:ph idx="1" type="body"/>
          </p:nvPr>
        </p:nvSpPr>
        <p:spPr>
          <a:xfrm>
            <a:off x="5459505" y="366990"/>
            <a:ext cx="3684495" cy="42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1" marL="1428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/>
              <a:t>La certificación Cisco Certified Network Associate (CCNA): 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-419"/>
              <a:t>demuestra que usted tiene un conocimiento de las tecnologías fundamentales 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-419"/>
              <a:t>le asegura mantenerse relevante con las habilidades necesarias para la adopción de tecnologías de próxima generación.</a:t>
            </a:r>
            <a:endParaRPr/>
          </a:p>
          <a:p>
            <a:pPr indent="0" lvl="1" marL="1428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rPr lang="es-419"/>
              <a:t>El nuevo enfoque del CCNA: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-419"/>
              <a:t>Temas de seguridad y fundamentos de IP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s-419"/>
              <a:t>Inalámbrica, virtualización, automatización y programabilidad de red. </a:t>
            </a:r>
            <a:endParaRPr/>
          </a:p>
          <a:p>
            <a:pPr indent="0" lvl="1" marL="1428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rPr lang="es-419"/>
              <a:t>Nuevas certificaciones de DevNet en los niveles asociado, especialista y profesional para validar sus habilidades de desarrollo de software.</a:t>
            </a:r>
            <a:endParaRPr/>
          </a:p>
          <a:p>
            <a:pPr indent="0" lvl="1" marL="1428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rPr lang="es-419"/>
              <a:t>La certificación especializada valida sus habilidades de acuerdo con su rol laboral y sus intereses.</a:t>
            </a:r>
            <a:endParaRPr/>
          </a:p>
        </p:txBody>
      </p:sp>
      <p:pic>
        <p:nvPicPr>
          <p:cNvPr id="872" name="Google Shape;872;p8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549" y="1277993"/>
            <a:ext cx="5371956" cy="24506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84"/>
          <p:cNvSpPr txBox="1"/>
          <p:nvPr>
            <p:ph type="title"/>
          </p:nvPr>
        </p:nvSpPr>
        <p:spPr>
          <a:xfrm>
            <a:off x="87549" y="41393"/>
            <a:ext cx="4556169" cy="926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El profesional de TI </a:t>
            </a:r>
            <a:br>
              <a:rPr lang="es-419"/>
            </a:br>
            <a:r>
              <a:rPr lang="es-419"/>
              <a:t>Puestos de Trabajo de Redes </a:t>
            </a:r>
            <a:endParaRPr/>
          </a:p>
        </p:txBody>
      </p:sp>
      <p:sp>
        <p:nvSpPr>
          <p:cNvPr id="879" name="Google Shape;879;p84"/>
          <p:cNvSpPr txBox="1"/>
          <p:nvPr>
            <p:ph idx="1" type="body"/>
          </p:nvPr>
        </p:nvSpPr>
        <p:spPr>
          <a:xfrm>
            <a:off x="4773596" y="1238214"/>
            <a:ext cx="4043083" cy="26263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lang="es-419"/>
              <a:t>En </a:t>
            </a:r>
            <a:r>
              <a:rPr lang="es-419" u="sng">
                <a:solidFill>
                  <a:schemeClr val="hlink"/>
                </a:solidFill>
                <a:hlinkClick r:id="rId3"/>
              </a:rPr>
              <a:t>www.netacad.com</a:t>
            </a:r>
            <a:r>
              <a:rPr lang="es-419"/>
              <a:t> puede hacer clic en el menú Carreras y, a continuación, seleccionar Oportunidades de empleo. 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600"/>
              <a:buChar char="•"/>
            </a:pPr>
            <a:r>
              <a:rPr lang="es-419" sz="1600"/>
              <a:t>Encuentre oportunidades de empleo utilizando el Talent Bridge Matching Engine.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</a:pPr>
            <a:r>
              <a:rPr lang="es-419" sz="1600"/>
              <a:t>Busque trabajos con Cisco, socios y distribuidores de Cisco que buscan alumnos y ex alumnos de Cisco Networking Academy.</a:t>
            </a:r>
            <a:endParaRPr/>
          </a:p>
        </p:txBody>
      </p:sp>
      <p:pic>
        <p:nvPicPr>
          <p:cNvPr id="880" name="Google Shape;880;p8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114" y="1238214"/>
            <a:ext cx="4643037" cy="29373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85"/>
          <p:cNvSpPr txBox="1"/>
          <p:nvPr>
            <p:ph type="title"/>
          </p:nvPr>
        </p:nvSpPr>
        <p:spPr>
          <a:xfrm>
            <a:off x="87549" y="41393"/>
            <a:ext cx="8479523" cy="10225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El profesional de TIl</a:t>
            </a:r>
            <a:br>
              <a:rPr lang="es-419"/>
            </a:br>
            <a:r>
              <a:rPr lang="es-419"/>
              <a:t>Lab – Investigación de oportunidades de trabajo en redes y TI </a:t>
            </a:r>
            <a:endParaRPr/>
          </a:p>
        </p:txBody>
      </p:sp>
      <p:sp>
        <p:nvSpPr>
          <p:cNvPr id="887" name="Google Shape;887;p85"/>
          <p:cNvSpPr txBox="1"/>
          <p:nvPr>
            <p:ph idx="1" type="body"/>
          </p:nvPr>
        </p:nvSpPr>
        <p:spPr>
          <a:xfrm>
            <a:off x="87549" y="914401"/>
            <a:ext cx="8853286" cy="1657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None/>
            </a:pPr>
            <a:r>
              <a:rPr lang="es-419"/>
              <a:t>En esta práctica de laboratorio se cumplirán los siguientes objetivos: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400"/>
              <a:buChar char="•"/>
            </a:pPr>
            <a:r>
              <a:rPr lang="es-419"/>
              <a:t>Buscar oportunidades laborales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</a:pPr>
            <a:r>
              <a:rPr lang="es-419"/>
              <a:t>Reflexionar sobre la investigación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86"/>
          <p:cNvSpPr txBox="1"/>
          <p:nvPr>
            <p:ph type="ctrTitle"/>
          </p:nvPr>
        </p:nvSpPr>
        <p:spPr>
          <a:xfrm>
            <a:off x="416425" y="915409"/>
            <a:ext cx="7598042" cy="180239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E8FA"/>
              </a:buClr>
              <a:buSzPts val="4600"/>
              <a:buNone/>
            </a:pPr>
            <a:r>
              <a:rPr lang="es-419">
                <a:solidFill>
                  <a:srgbClr val="AEE8FA"/>
                </a:solidFill>
              </a:rPr>
              <a:t>1.10 - Módulo de práctica y cuestionario 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87"/>
          <p:cNvSpPr txBox="1"/>
          <p:nvPr>
            <p:ph type="title"/>
          </p:nvPr>
        </p:nvSpPr>
        <p:spPr>
          <a:xfrm>
            <a:off x="87549" y="41393"/>
            <a:ext cx="4556169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Práctica del módulo y cuestionario</a:t>
            </a:r>
            <a:br>
              <a:rPr lang="es-419"/>
            </a:br>
            <a:r>
              <a:rPr lang="es-419"/>
              <a:t>¿Qué aprendí en este módulo?</a:t>
            </a:r>
            <a:endParaRPr/>
          </a:p>
        </p:txBody>
      </p:sp>
      <p:sp>
        <p:nvSpPr>
          <p:cNvPr id="900" name="Google Shape;900;p87"/>
          <p:cNvSpPr txBox="1"/>
          <p:nvPr>
            <p:ph idx="1" type="body"/>
          </p:nvPr>
        </p:nvSpPr>
        <p:spPr>
          <a:xfrm>
            <a:off x="0" y="801475"/>
            <a:ext cx="8840141" cy="35764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-169863" lvl="2" marL="431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A través del uso de redes, estamos conectados como nunca antes.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Todas las computadoras que están conectadas a una red y participan directamente en la comunicación de la red se clasifican como hosts.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Los diagramas de redes a menudo usan símbolos para representar los diferentes dispositivos y conexiones que forman una red. 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Un diagrama proporciona una manera fácil de comprender cómo se conectan los dispositivos en una red grande.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Los dos tipos de infraestructuras de red son las redes de área local (LAN) y las redes de área amplia (WAN).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Las conexiones a Internet de SOHO incluyen cable, DSL, celular, satélite y telefonía por Dial-up. 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Las conexiones a Internet de negocios incluyen Línea dedicada arrendada, Metro Ethernet, Business DSL y Satélite.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88"/>
          <p:cNvSpPr txBox="1"/>
          <p:nvPr>
            <p:ph type="title"/>
          </p:nvPr>
        </p:nvSpPr>
        <p:spPr>
          <a:xfrm>
            <a:off x="87549" y="1"/>
            <a:ext cx="9056451" cy="6882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Módulo de Práctica y Prueba</a:t>
            </a:r>
            <a:br>
              <a:rPr lang="es-419"/>
            </a:br>
            <a:r>
              <a:rPr lang="es-419"/>
              <a:t>¿Qué aprendió en este módulo? (Cont.)</a:t>
            </a:r>
            <a:endParaRPr/>
          </a:p>
        </p:txBody>
      </p:sp>
      <p:sp>
        <p:nvSpPr>
          <p:cNvPr id="907" name="Google Shape;907;p88"/>
          <p:cNvSpPr txBox="1"/>
          <p:nvPr>
            <p:ph idx="1" type="body"/>
          </p:nvPr>
        </p:nvSpPr>
        <p:spPr>
          <a:xfrm>
            <a:off x="87549" y="688260"/>
            <a:ext cx="9056451" cy="3891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-169863" lvl="2" marL="431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La arquitectura de red se refiere a las tecnologías que soportan la infraestructura y los servicios y reglas programadas, o protocolos, que mueven datos a través de la red.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Hay cuatro características básicas de la arquitectura de red: tolerancia a fallos, escalabilidad, calidad de servicio (QoS) y seguridad.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Tendencias recientes de redes que afectan a organizaciones y consumidores: Traiga su propio dispositivo (BYOD), colaboración en línea, videocomunicaciones y computación en la nube.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Existen varias amenazas externas e internas comunes a las redes.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Las redes más grandes y las redes corporativas utilizan antivirus, antispyware y filtrado de firewall, pero también tienen otros requisitos de seguridad: sistemas de firewall dedicados, listas de control de acceso (ACL), sistemas de prevención de intrusiones (IPS) y redes privadas virtuales (VPN).</a:t>
            </a:r>
            <a:endParaRPr/>
          </a:p>
          <a:p>
            <a:pPr indent="-169863" lvl="2" marL="431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</a:pPr>
            <a:r>
              <a:rPr lang="es-419" sz="1600"/>
              <a:t>La certificación Cisco Certified Network Associate (CCNA) demuestra su conocimiento de las tecnologías fundamentales.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5"/>
          <p:cNvSpPr txBox="1"/>
          <p:nvPr>
            <p:ph type="title"/>
          </p:nvPr>
        </p:nvSpPr>
        <p:spPr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Redes hoy</a:t>
            </a:r>
            <a:br>
              <a:rPr lang="es-419"/>
            </a:br>
            <a:r>
              <a:rPr lang="es-419"/>
              <a:t>Sin límites</a:t>
            </a:r>
            <a:endParaRPr/>
          </a:p>
        </p:txBody>
      </p:sp>
      <p:sp>
        <p:nvSpPr>
          <p:cNvPr id="496" name="Google Shape;496;p35"/>
          <p:cNvSpPr txBox="1"/>
          <p:nvPr>
            <p:ph idx="1" type="body"/>
          </p:nvPr>
        </p:nvSpPr>
        <p:spPr>
          <a:xfrm>
            <a:off x="124609" y="905949"/>
            <a:ext cx="8853286" cy="11660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-169863" lvl="0" marL="16986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Font typeface="Arial"/>
              <a:buChar char="•"/>
            </a:pPr>
            <a:r>
              <a:rPr lang="es-419"/>
              <a:t>Mundo sin fronteras</a:t>
            </a:r>
            <a:endParaRPr/>
          </a:p>
          <a:p>
            <a:pPr indent="-169863" lvl="0" marL="16986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Font typeface="Arial"/>
              <a:buChar char="•"/>
            </a:pPr>
            <a:r>
              <a:rPr lang="es-419"/>
              <a:t>Comunidades globales</a:t>
            </a:r>
            <a:endParaRPr/>
          </a:p>
          <a:p>
            <a:pPr indent="-169863" lvl="0" marL="16986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Font typeface="Arial"/>
              <a:buChar char="•"/>
            </a:pPr>
            <a:r>
              <a:rPr lang="es-419"/>
              <a:t>Red humana</a:t>
            </a:r>
            <a:endParaRPr/>
          </a:p>
        </p:txBody>
      </p:sp>
      <p:pic>
        <p:nvPicPr>
          <p:cNvPr id="497" name="Google Shape;49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56033" y="2167140"/>
            <a:ext cx="6229350" cy="26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89"/>
          <p:cNvSpPr txBox="1"/>
          <p:nvPr>
            <p:ph type="title"/>
          </p:nvPr>
        </p:nvSpPr>
        <p:spPr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400">
                <a:latin typeface="Arial"/>
                <a:ea typeface="Arial"/>
                <a:cs typeface="Arial"/>
                <a:sym typeface="Arial"/>
              </a:rPr>
              <a:t>Módulo 1 </a:t>
            </a:r>
            <a:br>
              <a:rPr lang="es-419">
                <a:latin typeface="Arial"/>
                <a:ea typeface="Arial"/>
                <a:cs typeface="Arial"/>
                <a:sym typeface="Arial"/>
              </a:rPr>
            </a:br>
            <a:r>
              <a:rPr lang="es-419">
                <a:latin typeface="Arial"/>
                <a:ea typeface="Arial"/>
                <a:cs typeface="Arial"/>
                <a:sym typeface="Arial"/>
              </a:rPr>
              <a:t>Nuevos términos y comandos</a:t>
            </a:r>
            <a:endParaRPr/>
          </a:p>
        </p:txBody>
      </p:sp>
      <p:graphicFrame>
        <p:nvGraphicFramePr>
          <p:cNvPr id="914" name="Google Shape;914;p89"/>
          <p:cNvGraphicFramePr/>
          <p:nvPr/>
        </p:nvGraphicFramePr>
        <p:xfrm>
          <a:off x="144463" y="79851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{161ECE6C-CBB2-42FC-A55D-974C653CD949}</a:tableStyleId>
              </a:tblPr>
              <a:tblGrid>
                <a:gridCol w="2951150"/>
                <a:gridCol w="2951150"/>
                <a:gridCol w="2951150"/>
              </a:tblGrid>
              <a:tr h="370850">
                <a:tc>
                  <a:txBody>
                    <a:bodyPr/>
                    <a:lstStyle/>
                    <a:p>
                      <a:pPr indent="-173038" lvl="0" marL="173038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Uso compartido de archivos entre pares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Oficinas pequeñas y oficinas en el hogar o SOHO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Red mediana a grande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Servidor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Cliente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Redes entre pares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Dispositivo final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Dispositivo intermediario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Medio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Tarjeta de interfaz de red (NIC)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Puerto físico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Interfaz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Diagrama topológico físico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173038" lvl="0" marL="173038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Diagrama de topología lógica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Red de área local (LAN)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Red de área extensa (WAN)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Internet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Intranet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Extranet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Proveedor de servicios de Internet (ISP)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Redes convergentes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Arquitectura de redes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Red tolerante a fallas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Red conmutada por paquetes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Red conmutada por circuitos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Red escalable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Calidad de servicio (QoS)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173038" lvl="0" marL="173038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Ancho de banda de red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Bring Your Own Device (BYOD)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Colaboración 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Computación en la nube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Nubes privadas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Nubes híbridas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Nubes públicas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Nubes personalizadas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Centro de datos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Tecnología del hogar inteligente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Redes por línea eléctrica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Proveedor de servicios de Internet inalámbricos (WISP)</a:t>
                      </a:r>
                      <a:endParaRPr/>
                    </a:p>
                    <a:p>
                      <a:pPr indent="-173038" lvl="0" marL="173038" marR="0" rtl="0" algn="l"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Arquitectura de redes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fade thruBlk="1"/>
  </p:transition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36"/>
          <p:cNvSpPr txBox="1"/>
          <p:nvPr>
            <p:ph type="ctrTitle"/>
          </p:nvPr>
        </p:nvSpPr>
        <p:spPr>
          <a:xfrm>
            <a:off x="416425" y="915409"/>
            <a:ext cx="7598042" cy="180239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E8FA"/>
              </a:buClr>
              <a:buSzPts val="4600"/>
              <a:buNone/>
            </a:pPr>
            <a:r>
              <a:rPr lang="es-419">
                <a:solidFill>
                  <a:srgbClr val="AEE8FA"/>
                </a:solidFill>
              </a:rPr>
              <a:t>1.2 Componentes de red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37"/>
          <p:cNvSpPr txBox="1"/>
          <p:nvPr>
            <p:ph type="title"/>
          </p:nvPr>
        </p:nvSpPr>
        <p:spPr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Componentes de Red</a:t>
            </a:r>
            <a:br>
              <a:rPr lang="es-419"/>
            </a:br>
            <a:r>
              <a:rPr lang="es-419" sz="1600"/>
              <a:t> </a:t>
            </a:r>
            <a:r>
              <a:rPr lang="es-419"/>
              <a:t>Roles de Host</a:t>
            </a:r>
            <a:endParaRPr/>
          </a:p>
        </p:txBody>
      </p:sp>
      <p:sp>
        <p:nvSpPr>
          <p:cNvPr id="510" name="Google Shape;510;p37"/>
          <p:cNvSpPr txBox="1"/>
          <p:nvPr>
            <p:ph idx="1" type="body"/>
          </p:nvPr>
        </p:nvSpPr>
        <p:spPr>
          <a:xfrm>
            <a:off x="144064" y="798945"/>
            <a:ext cx="3488136" cy="4153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Cada computadora en una red se llama host o dispositivo final.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Los servidores son computadoras que proporcionan información a dispositivos finales: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Servidores de correo electrónico.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Servidores web.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Servidores de archivos.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Los clientes son equipos que envían solicitudes a los servidores para recuperar información: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419" sz="1600"/>
              <a:t>Página web desde un servidor web.</a:t>
            </a:r>
            <a:endParaRPr/>
          </a:p>
          <a:p>
            <a:pPr indent="-215900" lvl="1" marL="35877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</a:pPr>
            <a:r>
              <a:rPr lang="es-419" sz="1600"/>
              <a:t>correo electrónico desde un servidor de correo electrónico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350"/>
              <a:buNone/>
            </a:pPr>
            <a:r>
              <a:rPr lang="es-419"/>
              <a:t> </a:t>
            </a:r>
            <a:endParaRPr/>
          </a:p>
        </p:txBody>
      </p:sp>
      <p:graphicFrame>
        <p:nvGraphicFramePr>
          <p:cNvPr id="511" name="Google Shape;511;p37"/>
          <p:cNvGraphicFramePr/>
          <p:nvPr/>
        </p:nvGraphicFramePr>
        <p:xfrm>
          <a:off x="3699932" y="237066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{D7CE58E0-111D-4618-8159-C4F6A4B3C8FA}</a:tableStyleId>
              </a:tblPr>
              <a:tblGrid>
                <a:gridCol w="896575"/>
                <a:gridCol w="4403425"/>
              </a:tblGrid>
              <a:tr h="5270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Tipo de servidor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Descripción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270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Correo electrónico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El servidor de correo electrónico ejecuta un software de servidor de correo electrónico. 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Los clientes utilizan software cliente para acceder al correo electrónico.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7440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Web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El servidor web ejecuta software de servidor web. 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Los clientes utilizan el software del navegador para acceder a las páginas web.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609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Archivo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El servidor de archivos almacena archivos corporativos y de usuario.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Los dispositivos cliente acceden a estos archivos.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pic>
        <p:nvPicPr>
          <p:cNvPr id="512" name="Google Shape;51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74745" y="1007532"/>
            <a:ext cx="4680156" cy="10626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38"/>
          <p:cNvSpPr txBox="1"/>
          <p:nvPr>
            <p:ph type="title"/>
          </p:nvPr>
        </p:nvSpPr>
        <p:spPr>
          <a:xfrm>
            <a:off x="1" y="41394"/>
            <a:ext cx="9144000" cy="7099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/>
              <a:t>Componentes de red</a:t>
            </a:r>
            <a:br>
              <a:rPr lang="es-419"/>
            </a:br>
            <a:r>
              <a:rPr lang="es-419"/>
              <a:t>Punto a Punto</a:t>
            </a:r>
            <a:endParaRPr/>
          </a:p>
        </p:txBody>
      </p:sp>
      <p:sp>
        <p:nvSpPr>
          <p:cNvPr id="519" name="Google Shape;519;p38"/>
          <p:cNvSpPr txBox="1"/>
          <p:nvPr>
            <p:ph idx="1" type="body"/>
          </p:nvPr>
        </p:nvSpPr>
        <p:spPr>
          <a:xfrm>
            <a:off x="129888" y="728063"/>
            <a:ext cx="8853286" cy="8033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18287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s-419" sz="1600"/>
              <a:t>Es posible que un dispositivo sea un cliente y un servidor en una red Punto a Punto. </a:t>
            </a:r>
            <a:r>
              <a:rPr lang="es-419"/>
              <a:t>Este tipo de diseño de red solo se recomienda para redes muy pequeñas.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50"/>
              <a:buNone/>
            </a:pPr>
            <a:r>
              <a:rPr lang="es-419"/>
              <a:t> </a:t>
            </a:r>
            <a:endParaRPr/>
          </a:p>
        </p:txBody>
      </p:sp>
      <p:pic>
        <p:nvPicPr>
          <p:cNvPr id="520" name="Google Shape;520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5929" y="1643865"/>
            <a:ext cx="4222946" cy="109933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21" name="Google Shape;521;p38"/>
          <p:cNvGraphicFramePr/>
          <p:nvPr/>
        </p:nvGraphicFramePr>
        <p:xfrm>
          <a:off x="129888" y="274319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{D7CE58E0-111D-4618-8159-C4F6A4B3C8FA}</a:tableStyleId>
              </a:tblPr>
              <a:tblGrid>
                <a:gridCol w="4371775"/>
                <a:gridCol w="4481500"/>
              </a:tblGrid>
              <a:tr h="2767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Ventajas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u="none" cap="none" strike="noStrike"/>
                        <a:t>Desventajas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2899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8585B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s-419" sz="1400" u="none" cap="none" strike="noStrike">
                          <a:solidFill>
                            <a:srgbClr val="58585B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Fácil de configurar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La administración no está centralizada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2767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8585B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s-419" sz="1400" u="none" cap="none" strike="noStrike">
                          <a:solidFill>
                            <a:srgbClr val="58585B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Menos complejo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 son tan seguras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4704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8585B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s-419" sz="1400" u="none" cap="none" strike="noStrike">
                          <a:solidFill>
                            <a:srgbClr val="58585B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Reduce los costos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 son escalables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4704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8585B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s-419" sz="1400" u="none" cap="none" strike="noStrike">
                          <a:solidFill>
                            <a:srgbClr val="58585B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Se utiliza para tareas simples: transferir archivos y compartir impresoras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s-419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Rendimiento más lento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xmlns:r="http://schemas.openxmlformats.org/officeDocument/2006/relationships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